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33"/>
  </p:notesMasterIdLst>
  <p:sldIdLst>
    <p:sldId id="432" r:id="rId2"/>
    <p:sldId id="1090" r:id="rId3"/>
    <p:sldId id="1102" r:id="rId4"/>
    <p:sldId id="1113" r:id="rId5"/>
    <p:sldId id="1115" r:id="rId6"/>
    <p:sldId id="1116" r:id="rId7"/>
    <p:sldId id="1117" r:id="rId8"/>
    <p:sldId id="1118" r:id="rId9"/>
    <p:sldId id="1121" r:id="rId10"/>
    <p:sldId id="1089" r:id="rId11"/>
    <p:sldId id="1088" r:id="rId12"/>
    <p:sldId id="1100" r:id="rId13"/>
    <p:sldId id="1101" r:id="rId14"/>
    <p:sldId id="1122" r:id="rId15"/>
    <p:sldId id="1129" r:id="rId16"/>
    <p:sldId id="1130" r:id="rId17"/>
    <p:sldId id="1081" r:id="rId18"/>
    <p:sldId id="1131" r:id="rId19"/>
    <p:sldId id="1096" r:id="rId20"/>
    <p:sldId id="1123" r:id="rId21"/>
    <p:sldId id="1082" r:id="rId22"/>
    <p:sldId id="1095" r:id="rId23"/>
    <p:sldId id="1124" r:id="rId24"/>
    <p:sldId id="1125" r:id="rId25"/>
    <p:sldId id="1128" r:id="rId26"/>
    <p:sldId id="1126" r:id="rId27"/>
    <p:sldId id="1127" r:id="rId28"/>
    <p:sldId id="1079" r:id="rId29"/>
    <p:sldId id="1080" r:id="rId30"/>
    <p:sldId id="1099" r:id="rId31"/>
    <p:sldId id="1070" r:id="rId32"/>
  </p:sldIdLst>
  <p:sldSz cx="9144000" cy="5143500" type="screen16x9"/>
  <p:notesSz cx="6858000" cy="9144000"/>
  <p:defaultTextStyle>
    <a:defPPr>
      <a:defRPr lang="en-US"/>
    </a:defPPr>
    <a:lvl1pPr marL="0" algn="l" defTabSz="914393" rtl="0" eaLnBrk="1" latinLnBrk="0" hangingPunct="1">
      <a:defRPr sz="1700" kern="1200">
        <a:solidFill>
          <a:schemeClr val="tx1"/>
        </a:solidFill>
        <a:latin typeface="+mn-lt"/>
        <a:ea typeface="+mn-ea"/>
        <a:cs typeface="+mn-cs"/>
      </a:defRPr>
    </a:lvl1pPr>
    <a:lvl2pPr marL="457197" algn="l" defTabSz="914393" rtl="0" eaLnBrk="1" latinLnBrk="0" hangingPunct="1">
      <a:defRPr sz="1700" kern="1200">
        <a:solidFill>
          <a:schemeClr val="tx1"/>
        </a:solidFill>
        <a:latin typeface="+mn-lt"/>
        <a:ea typeface="+mn-ea"/>
        <a:cs typeface="+mn-cs"/>
      </a:defRPr>
    </a:lvl2pPr>
    <a:lvl3pPr marL="914393" algn="l" defTabSz="914393" rtl="0" eaLnBrk="1" latinLnBrk="0" hangingPunct="1">
      <a:defRPr sz="1700" kern="1200">
        <a:solidFill>
          <a:schemeClr val="tx1"/>
        </a:solidFill>
        <a:latin typeface="+mn-lt"/>
        <a:ea typeface="+mn-ea"/>
        <a:cs typeface="+mn-cs"/>
      </a:defRPr>
    </a:lvl3pPr>
    <a:lvl4pPr marL="1371592" algn="l" defTabSz="914393" rtl="0" eaLnBrk="1" latinLnBrk="0" hangingPunct="1">
      <a:defRPr sz="1700" kern="1200">
        <a:solidFill>
          <a:schemeClr val="tx1"/>
        </a:solidFill>
        <a:latin typeface="+mn-lt"/>
        <a:ea typeface="+mn-ea"/>
        <a:cs typeface="+mn-cs"/>
      </a:defRPr>
    </a:lvl4pPr>
    <a:lvl5pPr marL="1828789" algn="l" defTabSz="914393" rtl="0" eaLnBrk="1" latinLnBrk="0" hangingPunct="1">
      <a:defRPr sz="1700" kern="1200">
        <a:solidFill>
          <a:schemeClr val="tx1"/>
        </a:solidFill>
        <a:latin typeface="+mn-lt"/>
        <a:ea typeface="+mn-ea"/>
        <a:cs typeface="+mn-cs"/>
      </a:defRPr>
    </a:lvl5pPr>
    <a:lvl6pPr marL="2285985" algn="l" defTabSz="914393" rtl="0" eaLnBrk="1" latinLnBrk="0" hangingPunct="1">
      <a:defRPr sz="1700" kern="1200">
        <a:solidFill>
          <a:schemeClr val="tx1"/>
        </a:solidFill>
        <a:latin typeface="+mn-lt"/>
        <a:ea typeface="+mn-ea"/>
        <a:cs typeface="+mn-cs"/>
      </a:defRPr>
    </a:lvl6pPr>
    <a:lvl7pPr marL="2743182" algn="l" defTabSz="914393" rtl="0" eaLnBrk="1" latinLnBrk="0" hangingPunct="1">
      <a:defRPr sz="1700" kern="1200">
        <a:solidFill>
          <a:schemeClr val="tx1"/>
        </a:solidFill>
        <a:latin typeface="+mn-lt"/>
        <a:ea typeface="+mn-ea"/>
        <a:cs typeface="+mn-cs"/>
      </a:defRPr>
    </a:lvl7pPr>
    <a:lvl8pPr marL="3200379" algn="l" defTabSz="914393" rtl="0" eaLnBrk="1" latinLnBrk="0" hangingPunct="1">
      <a:defRPr sz="1700" kern="1200">
        <a:solidFill>
          <a:schemeClr val="tx1"/>
        </a:solidFill>
        <a:latin typeface="+mn-lt"/>
        <a:ea typeface="+mn-ea"/>
        <a:cs typeface="+mn-cs"/>
      </a:defRPr>
    </a:lvl8pPr>
    <a:lvl9pPr marL="3657577" algn="l" defTabSz="914393"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4A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9858" autoAdjust="0"/>
  </p:normalViewPr>
  <p:slideViewPr>
    <p:cSldViewPr>
      <p:cViewPr varScale="1">
        <p:scale>
          <a:sx n="112" d="100"/>
          <a:sy n="112" d="100"/>
        </p:scale>
        <p:origin x="58" y="242"/>
      </p:cViewPr>
      <p:guideLst>
        <p:guide orient="horz" pos="2160"/>
        <p:guide pos="2880"/>
        <p:guide orient="horz" pos="1620"/>
      </p:guideLst>
    </p:cSldViewPr>
  </p:slideViewPr>
  <p:outlineViewPr>
    <p:cViewPr>
      <p:scale>
        <a:sx n="33" d="100"/>
        <a:sy n="33" d="100"/>
      </p:scale>
      <p:origin x="48"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86097C-BF15-4489-B315-94F4987ED8AC}" type="datetimeFigureOut">
              <a:rPr lang="en-US" smtClean="0"/>
              <a:pPr/>
              <a:t>6/20/2023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8FD3AB-5F45-495A-883D-1B6B768D81DC}" type="slidenum">
              <a:rPr lang="en-US" smtClean="0"/>
              <a:pPr/>
              <a:t>‹#›</a:t>
            </a:fld>
            <a:endParaRPr lang="en-US" dirty="0"/>
          </a:p>
        </p:txBody>
      </p:sp>
    </p:spTree>
    <p:extLst>
      <p:ext uri="{BB962C8B-B14F-4D97-AF65-F5344CB8AC3E}">
        <p14:creationId xmlns:p14="http://schemas.microsoft.com/office/powerpoint/2010/main" val="127603312"/>
      </p:ext>
    </p:extLst>
  </p:cSld>
  <p:clrMap bg1="lt1" tx1="dk1" bg2="lt2" tx2="dk2" accent1="accent1" accent2="accent2" accent3="accent3" accent4="accent4" accent5="accent5" accent6="accent6" hlink="hlink" folHlink="folHlink"/>
  <p:notesStyle>
    <a:lvl1pPr marL="0" algn="l" defTabSz="914393" rtl="0" eaLnBrk="1" latinLnBrk="0" hangingPunct="1">
      <a:defRPr sz="1200" kern="1200">
        <a:solidFill>
          <a:schemeClr val="tx1"/>
        </a:solidFill>
        <a:latin typeface="+mn-lt"/>
        <a:ea typeface="+mn-ea"/>
        <a:cs typeface="+mn-cs"/>
      </a:defRPr>
    </a:lvl1pPr>
    <a:lvl2pPr marL="457197" algn="l" defTabSz="914393" rtl="0" eaLnBrk="1" latinLnBrk="0" hangingPunct="1">
      <a:defRPr sz="1200" kern="1200">
        <a:solidFill>
          <a:schemeClr val="tx1"/>
        </a:solidFill>
        <a:latin typeface="+mn-lt"/>
        <a:ea typeface="+mn-ea"/>
        <a:cs typeface="+mn-cs"/>
      </a:defRPr>
    </a:lvl2pPr>
    <a:lvl3pPr marL="914393" algn="l" defTabSz="914393" rtl="0" eaLnBrk="1" latinLnBrk="0" hangingPunct="1">
      <a:defRPr sz="1200" kern="1200">
        <a:solidFill>
          <a:schemeClr val="tx1"/>
        </a:solidFill>
        <a:latin typeface="+mn-lt"/>
        <a:ea typeface="+mn-ea"/>
        <a:cs typeface="+mn-cs"/>
      </a:defRPr>
    </a:lvl3pPr>
    <a:lvl4pPr marL="1371592" algn="l" defTabSz="914393" rtl="0" eaLnBrk="1" latinLnBrk="0" hangingPunct="1">
      <a:defRPr sz="1200" kern="1200">
        <a:solidFill>
          <a:schemeClr val="tx1"/>
        </a:solidFill>
        <a:latin typeface="+mn-lt"/>
        <a:ea typeface="+mn-ea"/>
        <a:cs typeface="+mn-cs"/>
      </a:defRPr>
    </a:lvl4pPr>
    <a:lvl5pPr marL="1828789" algn="l" defTabSz="914393" rtl="0" eaLnBrk="1" latinLnBrk="0" hangingPunct="1">
      <a:defRPr sz="1200" kern="1200">
        <a:solidFill>
          <a:schemeClr val="tx1"/>
        </a:solidFill>
        <a:latin typeface="+mn-lt"/>
        <a:ea typeface="+mn-ea"/>
        <a:cs typeface="+mn-cs"/>
      </a:defRPr>
    </a:lvl5pPr>
    <a:lvl6pPr marL="2285985" algn="l" defTabSz="914393" rtl="0" eaLnBrk="1" latinLnBrk="0" hangingPunct="1">
      <a:defRPr sz="1200" kern="1200">
        <a:solidFill>
          <a:schemeClr val="tx1"/>
        </a:solidFill>
        <a:latin typeface="+mn-lt"/>
        <a:ea typeface="+mn-ea"/>
        <a:cs typeface="+mn-cs"/>
      </a:defRPr>
    </a:lvl6pPr>
    <a:lvl7pPr marL="2743182" algn="l" defTabSz="914393" rtl="0" eaLnBrk="1" latinLnBrk="0" hangingPunct="1">
      <a:defRPr sz="1200" kern="1200">
        <a:solidFill>
          <a:schemeClr val="tx1"/>
        </a:solidFill>
        <a:latin typeface="+mn-lt"/>
        <a:ea typeface="+mn-ea"/>
        <a:cs typeface="+mn-cs"/>
      </a:defRPr>
    </a:lvl7pPr>
    <a:lvl8pPr marL="3200379" algn="l" defTabSz="914393" rtl="0" eaLnBrk="1" latinLnBrk="0" hangingPunct="1">
      <a:defRPr sz="1200" kern="1200">
        <a:solidFill>
          <a:schemeClr val="tx1"/>
        </a:solidFill>
        <a:latin typeface="+mn-lt"/>
        <a:ea typeface="+mn-ea"/>
        <a:cs typeface="+mn-cs"/>
      </a:defRPr>
    </a:lvl8pPr>
    <a:lvl9pPr marL="3657577" algn="l" defTabSz="9143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Hello everyone I report today on the progress of our Project C02 in which we study the role of the FPC during exploratory shifts of attention comparatively in humans and </a:t>
            </a:r>
            <a:r>
              <a:rPr lang="en-US" sz="1200" kern="1200" dirty="0" err="1" smtClean="0">
                <a:solidFill>
                  <a:schemeClr val="tx1"/>
                </a:solidFill>
                <a:effectLst/>
                <a:latin typeface="+mn-lt"/>
                <a:ea typeface="+mn-ea"/>
                <a:cs typeface="+mn-cs"/>
              </a:rPr>
              <a:t>gerblis</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8FD3AB-5F45-495A-883D-1B6B768D81DC}" type="slidenum">
              <a:rPr lang="en-US" smtClean="0"/>
              <a:pPr/>
              <a:t>1</a:t>
            </a:fld>
            <a:endParaRPr lang="en-US" dirty="0"/>
          </a:p>
        </p:txBody>
      </p:sp>
    </p:spTree>
    <p:extLst>
      <p:ext uri="{BB962C8B-B14F-4D97-AF65-F5344CB8AC3E}">
        <p14:creationId xmlns:p14="http://schemas.microsoft.com/office/powerpoint/2010/main" val="1823487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10</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10</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1897054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11</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11</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2991435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12</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12</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3754246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13</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13</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795721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14</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fontScale="85000" lnSpcReduction="20000"/>
          </a:bodyPr>
          <a:lstStyle/>
          <a:p>
            <a:pPr marL="380990" indent="-380990">
              <a:buFont typeface="Arial" panose="020B0604020202020204" pitchFamily="34" charset="0"/>
              <a:buChar char="•"/>
            </a:pPr>
            <a:r>
              <a:rPr lang="de-DE" sz="2000" dirty="0" smtClean="0"/>
              <a:t>WP 1.2 FPC, IPS, and TPJ activity was modulated by interindividual differences in a behavioral bias towards exploration. Subjects who tended to explore more readily showed stronger BOLD signal changes.</a:t>
            </a:r>
          </a:p>
          <a:p>
            <a:pPr marL="380990" indent="-380990">
              <a:buFont typeface="Arial" panose="020B0604020202020204" pitchFamily="34" charset="0"/>
              <a:buChar char="•"/>
            </a:pPr>
            <a:r>
              <a:rPr lang="de-DE" sz="2000" dirty="0" smtClean="0"/>
              <a:t>WP 1.3 Strong evidence for a decline in behavioral exploration in elderly compared to young adults</a:t>
            </a:r>
          </a:p>
          <a:p>
            <a:pPr algn="just"/>
            <a:r>
              <a:rPr lang="en-US" sz="2000" b="1" dirty="0" smtClean="0">
                <a:latin typeface="Cambria" panose="02040503050406030204" pitchFamily="18" charset="0"/>
                <a:ea typeface="Cambria" panose="02040503050406030204" pitchFamily="18" charset="0"/>
              </a:rPr>
              <a:t>NEXT</a:t>
            </a:r>
            <a:r>
              <a:rPr lang="en-US" sz="2000" b="1" baseline="0" dirty="0" smtClean="0">
                <a:latin typeface="Cambria" panose="02040503050406030204" pitchFamily="18" charset="0"/>
                <a:ea typeface="Cambria" panose="02040503050406030204" pitchFamily="18" charset="0"/>
              </a:rPr>
              <a:t> </a:t>
            </a:r>
            <a:r>
              <a:rPr lang="en-US" sz="2000" b="1" dirty="0" smtClean="0">
                <a:latin typeface="Cambria" panose="02040503050406030204" pitchFamily="18" charset="0"/>
                <a:ea typeface="Cambria" panose="02040503050406030204" pitchFamily="18" charset="0"/>
              </a:rPr>
              <a:t>Stable foraging behavior </a:t>
            </a:r>
            <a:r>
              <a:rPr lang="en-US" sz="2000" dirty="0" smtClean="0">
                <a:latin typeface="Cambria" panose="02040503050406030204" pitchFamily="18" charset="0"/>
                <a:ea typeface="Cambria" panose="02040503050406030204" pitchFamily="18" charset="0"/>
              </a:rPr>
              <a:t>of animals after they have learnt the task well gives a sufficient number of trials for further data analysis.</a:t>
            </a:r>
          </a:p>
          <a:p>
            <a:pPr algn="just"/>
            <a:r>
              <a:rPr lang="en-US" sz="2000" b="1" dirty="0" smtClean="0">
                <a:latin typeface="Cambria" panose="02040503050406030204" pitchFamily="18" charset="0"/>
                <a:ea typeface="Cambria" panose="02040503050406030204" pitchFamily="18" charset="0"/>
              </a:rPr>
              <a:t>Electrophysiological recordings from frontal cortex</a:t>
            </a:r>
            <a:r>
              <a:rPr lang="en-US" sz="2000" dirty="0" smtClean="0">
                <a:latin typeface="Cambria" panose="02040503050406030204" pitchFamily="18" charset="0"/>
                <a:ea typeface="Cambria" panose="02040503050406030204" pitchFamily="18" charset="0"/>
              </a:rPr>
              <a:t> revealed proper cortical activity without obvious chewing or movement artefacts. </a:t>
            </a:r>
          </a:p>
          <a:p>
            <a:pPr algn="just"/>
            <a:r>
              <a:rPr lang="en-US" sz="2000" b="1" dirty="0" smtClean="0">
                <a:latin typeface="Cambria" panose="02040503050406030204" pitchFamily="18" charset="0"/>
                <a:ea typeface="Cambria" panose="02040503050406030204" pitchFamily="18" charset="0"/>
              </a:rPr>
              <a:t>Histology </a:t>
            </a:r>
            <a:r>
              <a:rPr lang="en-US" sz="2000" dirty="0" smtClean="0">
                <a:latin typeface="Cambria" panose="02040503050406030204" pitchFamily="18" charset="0"/>
                <a:ea typeface="Cambria" panose="02040503050406030204" pitchFamily="18" charset="0"/>
              </a:rPr>
              <a:t>backed up our layer assignments.</a:t>
            </a:r>
          </a:p>
          <a:p>
            <a:pPr algn="just"/>
            <a:r>
              <a:rPr lang="en-US" sz="2000" b="1" dirty="0" smtClean="0">
                <a:latin typeface="Cambria" panose="02040503050406030204" pitchFamily="18" charset="0"/>
                <a:ea typeface="Cambria" panose="02040503050406030204" pitchFamily="18" charset="0"/>
              </a:rPr>
              <a:t>Decision-related CSD analysis </a:t>
            </a:r>
            <a:r>
              <a:rPr lang="en-US" sz="2000" dirty="0" smtClean="0">
                <a:latin typeface="Cambria" panose="02040503050406030204" pitchFamily="18" charset="0"/>
                <a:ea typeface="Cambria" panose="02040503050406030204" pitchFamily="18" charset="0"/>
              </a:rPr>
              <a:t>showed first hints of differential recruitment of cortical circuits in dependence of rewarded and unrewarded pokes.</a:t>
            </a:r>
          </a:p>
          <a:p>
            <a:pPr marL="0" marR="0" lvl="0" indent="0" algn="l" defTabSz="91439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smtClean="0">
                <a:latin typeface="Cambria" panose="02040503050406030204" pitchFamily="18" charset="0"/>
                <a:ea typeface="Cambria" panose="02040503050406030204" pitchFamily="18" charset="0"/>
              </a:rPr>
              <a:t>NEXT</a:t>
            </a:r>
            <a:r>
              <a:rPr lang="en-US" sz="2000" b="1" baseline="0" dirty="0" smtClean="0">
                <a:latin typeface="Cambria" panose="02040503050406030204" pitchFamily="18" charset="0"/>
                <a:ea typeface="Cambria" panose="02040503050406030204" pitchFamily="18" charset="0"/>
              </a:rPr>
              <a:t> </a:t>
            </a:r>
            <a:r>
              <a:rPr lang="de-DE" sz="2000" dirty="0" smtClean="0"/>
              <a:t>WP 1.1/2.1 Gerbils and humans show similarities in how they time their patch-leaving decisions. </a:t>
            </a:r>
          </a:p>
          <a:p>
            <a:pPr marL="0" indent="0">
              <a:buFont typeface="Arial" panose="020B0604020202020204" pitchFamily="34" charset="0"/>
              <a:buNone/>
            </a:pPr>
            <a:endParaRPr lang="de-DE" sz="2000" dirty="0" smtClean="0"/>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14</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2312265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15</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marL="380990" indent="-380990">
              <a:buFont typeface="Arial" panose="020B0604020202020204" pitchFamily="34" charset="0"/>
              <a:buChar char="•"/>
            </a:pPr>
            <a:r>
              <a:rPr lang="en-GB" sz="2000" dirty="0" smtClean="0">
                <a:latin typeface="Arial" panose="020B0604020202020204" pitchFamily="34" charset="0"/>
                <a:ea typeface="Times New Roman" panose="02020603050405020304" pitchFamily="18" charset="0"/>
                <a:cs typeface="Times New Roman" panose="02020603050405020304" pitchFamily="18" charset="0"/>
              </a:rPr>
              <a:t>Further investigate the relationship between </a:t>
            </a:r>
            <a:r>
              <a:rPr lang="en-GB" sz="2000" dirty="0" err="1" smtClean="0">
                <a:latin typeface="Arial" panose="020B0604020202020204" pitchFamily="34" charset="0"/>
                <a:ea typeface="Times New Roman" panose="02020603050405020304" pitchFamily="18" charset="0"/>
                <a:cs typeface="Times New Roman" panose="02020603050405020304" pitchFamily="18" charset="0"/>
              </a:rPr>
              <a:t>interindividual</a:t>
            </a:r>
            <a:r>
              <a:rPr lang="en-GB" sz="2000" dirty="0" smtClean="0">
                <a:latin typeface="Arial" panose="020B0604020202020204" pitchFamily="34" charset="0"/>
                <a:ea typeface="Times New Roman" panose="02020603050405020304" pitchFamily="18" charset="0"/>
                <a:cs typeface="Times New Roman" panose="02020603050405020304" pitchFamily="18" charset="0"/>
              </a:rPr>
              <a:t> differences in their foraging strategies and FPC activity.</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15</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63427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16</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marL="0" indent="0">
              <a:buFont typeface="Arial" panose="020B0604020202020204" pitchFamily="34" charset="0"/>
              <a:buNone/>
            </a:pPr>
            <a:endParaRPr lang="de-DE" sz="2000" dirty="0" smtClean="0"/>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16</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344607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17</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17</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1014794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18</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fontScale="85000" lnSpcReduction="10000"/>
          </a:bodyPr>
          <a:lstStyle/>
          <a:p>
            <a:pPr marL="0" marR="0" lvl="0" indent="0" algn="l" defTabSz="914393"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de-DE" sz="2000" dirty="0" smtClean="0"/>
              <a:t>According to the MVT the optimal time for patch-leaving should be timed to the moment when the current energy intake rate (for example measured as reward captures per second which I will refered to as the collection rate ) in the current patch approximates the average reward rate of the entire environment NEXT Both gerbil groups showed an approximation of their collection rates towards the averge harvest rate. But, Humans with above median GUTs tended to stay longer than what‘s considered optimal by theory, while humans with below median GUTs set the duration of their GUTs in such a way that the estimated ICR at the time of leaving (which is the inverse of the GUT) was again somwhat above the average rate. Thus, support for a deviation from the MVT we found for humans with above median GUTs displaying a bias towards exploitation. This difference between long and short GUT individuals was absent in the Gerbils.</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18</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946915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3FF814E1-7917-471D-9A8A-30B4B09FC83F}" type="slidenum">
              <a:rPr lang="de-DE" smtClean="0"/>
              <a:pPr/>
              <a:t>19</a:t>
            </a:fld>
            <a:endParaRPr lang="de-DE"/>
          </a:p>
        </p:txBody>
      </p:sp>
    </p:spTree>
    <p:extLst>
      <p:ext uri="{BB962C8B-B14F-4D97-AF65-F5344CB8AC3E}">
        <p14:creationId xmlns:p14="http://schemas.microsoft.com/office/powerpoint/2010/main" val="3570814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2</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r>
              <a:rPr lang="de-DE" sz="1200" kern="1200" dirty="0" smtClean="0">
                <a:solidFill>
                  <a:schemeClr val="tx1"/>
                </a:solidFill>
                <a:effectLst/>
                <a:latin typeface="+mn-lt"/>
                <a:ea typeface="+mn-ea"/>
                <a:cs typeface="+mn-cs"/>
              </a:rPr>
              <a:t>When we picture this gerbils here roaming in ita natural habitat, is constantly confronted with the decions to either keep exploiting a current food source that will depleat over time or to explore the environment and search for a new potentially better food source taking the riks that there will be none </a:t>
            </a:r>
            <a:endParaRPr lang="en-US" sz="1200" kern="1200" dirty="0" smtClean="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From studies in humans primates we know that FPC takes a central role in the exploratory redistribution of cogntive recources and we aimed firstly to develope task conditons that allow to  study the exploration exploitation dilemma during foraging comparatively between the two species and we aimed to invetsigate the role of FPC at the macro scale using fMRI in humans and at the meso scale in gerbils using current source density measures </a:t>
            </a: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2</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2613607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3FF814E1-7917-471D-9A8A-30B4B09FC83F}" type="slidenum">
              <a:rPr lang="de-DE" smtClean="0"/>
              <a:pPr/>
              <a:t>20</a:t>
            </a:fld>
            <a:endParaRPr lang="de-DE"/>
          </a:p>
        </p:txBody>
      </p:sp>
    </p:spTree>
    <p:extLst>
      <p:ext uri="{BB962C8B-B14F-4D97-AF65-F5344CB8AC3E}">
        <p14:creationId xmlns:p14="http://schemas.microsoft.com/office/powerpoint/2010/main" val="3815195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21</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21</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2612029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22</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22</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798055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FD3AB-5F45-495A-883D-1B6B768D81DC}" type="slidenum">
              <a:rPr lang="en-US" smtClean="0"/>
              <a:pPr/>
              <a:t>23</a:t>
            </a:fld>
            <a:endParaRPr lang="en-US" dirty="0"/>
          </a:p>
        </p:txBody>
      </p:sp>
    </p:spTree>
    <p:extLst>
      <p:ext uri="{BB962C8B-B14F-4D97-AF65-F5344CB8AC3E}">
        <p14:creationId xmlns:p14="http://schemas.microsoft.com/office/powerpoint/2010/main" val="1451765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FD3AB-5F45-495A-883D-1B6B768D81DC}" type="slidenum">
              <a:rPr lang="en-US" smtClean="0"/>
              <a:pPr/>
              <a:t>24</a:t>
            </a:fld>
            <a:endParaRPr lang="en-US" dirty="0"/>
          </a:p>
        </p:txBody>
      </p:sp>
    </p:spTree>
    <p:extLst>
      <p:ext uri="{BB962C8B-B14F-4D97-AF65-F5344CB8AC3E}">
        <p14:creationId xmlns:p14="http://schemas.microsoft.com/office/powerpoint/2010/main" val="418014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FD3AB-5F45-495A-883D-1B6B768D81DC}" type="slidenum">
              <a:rPr lang="en-US" smtClean="0"/>
              <a:pPr/>
              <a:t>25</a:t>
            </a:fld>
            <a:endParaRPr lang="en-US" dirty="0"/>
          </a:p>
        </p:txBody>
      </p:sp>
    </p:spTree>
    <p:extLst>
      <p:ext uri="{BB962C8B-B14F-4D97-AF65-F5344CB8AC3E}">
        <p14:creationId xmlns:p14="http://schemas.microsoft.com/office/powerpoint/2010/main" val="1048441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FD3AB-5F45-495A-883D-1B6B768D81DC}" type="slidenum">
              <a:rPr lang="en-US" smtClean="0"/>
              <a:pPr/>
              <a:t>26</a:t>
            </a:fld>
            <a:endParaRPr lang="en-US" dirty="0"/>
          </a:p>
        </p:txBody>
      </p:sp>
    </p:spTree>
    <p:extLst>
      <p:ext uri="{BB962C8B-B14F-4D97-AF65-F5344CB8AC3E}">
        <p14:creationId xmlns:p14="http://schemas.microsoft.com/office/powerpoint/2010/main" val="2139526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FD3AB-5F45-495A-883D-1B6B768D81DC}" type="slidenum">
              <a:rPr lang="en-US" smtClean="0"/>
              <a:pPr/>
              <a:t>27</a:t>
            </a:fld>
            <a:endParaRPr lang="en-US" dirty="0"/>
          </a:p>
        </p:txBody>
      </p:sp>
    </p:spTree>
    <p:extLst>
      <p:ext uri="{BB962C8B-B14F-4D97-AF65-F5344CB8AC3E}">
        <p14:creationId xmlns:p14="http://schemas.microsoft.com/office/powerpoint/2010/main" val="3908336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28</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28</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2644477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29</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29</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1310631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3</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1200" kern="1200" dirty="0" smtClean="0">
                <a:solidFill>
                  <a:schemeClr val="tx1"/>
                </a:solidFill>
                <a:effectLst/>
                <a:latin typeface="+mn-lt"/>
                <a:ea typeface="+mn-ea"/>
                <a:cs typeface="+mn-cs"/>
              </a:rPr>
              <a:t>As you can see in this video, human performed a simple visual search task. For searching within the display, the subjects used an MR compatible PC mouse. If the </a:t>
            </a:r>
            <a:r>
              <a:rPr lang="en-GB" sz="1200" kern="1200" dirty="0" smtClean="0">
                <a:solidFill>
                  <a:schemeClr val="tx1"/>
                </a:solidFill>
                <a:effectLst/>
                <a:latin typeface="+mn-lt"/>
                <a:ea typeface="+mn-ea"/>
                <a:cs typeface="+mn-cs"/>
              </a:rPr>
              <a:t>mouse point hits a target, it will briefly turn into a reward indicator which then returns to its previous appearance. Already detected targets remain unrewarded. To further imitate a depleting food source, additional number of targets are deactivated following an exponential decay function. So the reward probability within a given display drops constantly with each earning and to compensate for this, participants can choose to end the search in a display and to proceed to a new display of unknown quality by button press at any time. exactly these self-initiated switches between display we considered as the patch-leaving </a:t>
            </a:r>
            <a:r>
              <a:rPr lang="en-GB" sz="1200" kern="1200" dirty="0" err="1" smtClean="0">
                <a:solidFill>
                  <a:schemeClr val="tx1"/>
                </a:solidFill>
                <a:effectLst/>
                <a:latin typeface="+mn-lt"/>
                <a:ea typeface="+mn-ea"/>
                <a:cs typeface="+mn-cs"/>
              </a:rPr>
              <a:t>behavior</a:t>
            </a:r>
            <a:r>
              <a:rPr lang="en-GB" sz="1200" kern="1200" dirty="0" smtClean="0">
                <a:solidFill>
                  <a:schemeClr val="tx1"/>
                </a:solidFill>
                <a:effectLst/>
                <a:latin typeface="+mn-lt"/>
                <a:ea typeface="+mn-ea"/>
                <a:cs typeface="+mn-cs"/>
              </a:rPr>
              <a:t> requiring exploratory decision making which we were interested in.</a:t>
            </a: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3</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3710823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30</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30</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3792886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3FF814E1-7917-471D-9A8A-30B4B09FC83F}" type="slidenum">
              <a:rPr lang="de-DE" smtClean="0"/>
              <a:pPr/>
              <a:t>31</a:t>
            </a:fld>
            <a:endParaRPr lang="de-DE"/>
          </a:p>
        </p:txBody>
      </p:sp>
    </p:spTree>
    <p:extLst>
      <p:ext uri="{BB962C8B-B14F-4D97-AF65-F5344CB8AC3E}">
        <p14:creationId xmlns:p14="http://schemas.microsoft.com/office/powerpoint/2010/main" val="28490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4</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fontScale="92500" lnSpcReduction="10000"/>
          </a:bodyPr>
          <a:lstStyle/>
          <a:p>
            <a:pPr marL="228600" indent="-228600">
              <a:buAutoNum type="arabicParenR"/>
            </a:pPr>
            <a:r>
              <a:rPr lang="de-DE" sz="2000" dirty="0" smtClean="0"/>
              <a:t>In the first part of our project we aimed to compare the mechanisms driving patch-leaving decisons between humans and gerbils </a:t>
            </a:r>
          </a:p>
          <a:p>
            <a:pPr marL="228600" indent="-228600">
              <a:buAutoNum type="arabicParenR"/>
            </a:pPr>
            <a:endParaRPr lang="de-DE" sz="2000" dirty="0" smtClean="0"/>
          </a:p>
          <a:p>
            <a:pPr marL="228600" indent="-228600">
              <a:buAutoNum type="arabicParenR"/>
            </a:pPr>
            <a:r>
              <a:rPr lang="de-DE" sz="2000" dirty="0" smtClean="0"/>
              <a:t>Especially humans NEXT showed a large dispersion in their Giving up times. NEXT GUT is the time subjects kept searching in the current display since the last reward capture and eventually leaving the display and can be understood as an behavioral index of exploitation. NEXT. because of this high variability in this parameter, we split the sample of humans by ist median GUT in two subgroups. NEXT For better comparison we did the same for the gerbils too.  </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4</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3821542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5</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fontScale="92500" lnSpcReduction="10000"/>
          </a:bodyPr>
          <a:lstStyle/>
          <a:p>
            <a:pPr marL="0" marR="0" lvl="0" indent="0" algn="l" defTabSz="914393"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de-DE" sz="2000" dirty="0" smtClean="0"/>
              <a:t>Both humans and gerbils NEXT postponed their patch-leaving with each new reward encounter incrementally which is consistent with the incremental rule of patch-leaving.NEXT</a:t>
            </a:r>
          </a:p>
          <a:p>
            <a:pPr marL="0" marR="0" lvl="0" indent="0" algn="l" defTabSz="914393"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endParaRPr lang="de-DE" sz="2000" dirty="0" smtClean="0"/>
          </a:p>
          <a:p>
            <a:pPr marL="0" marR="0" lvl="0" indent="0" algn="l" defTabSz="914393"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de-DE" sz="2000" dirty="0" smtClean="0"/>
              <a:t>According to thise rule the probability to stray starts to decrease continously by entering the patch and the patch is left if it reaches a lower threshold., Now, each new reward encounter resets the probability leading to a positive relatioship between single  reward encounters within a patchj and residence times. </a:t>
            </a:r>
          </a:p>
          <a:p>
            <a:pPr marL="0" marR="0" lvl="0" indent="0" algn="l" defTabSz="914393"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endParaRPr lang="de-DE" sz="2000" dirty="0" smtClean="0"/>
          </a:p>
          <a:p>
            <a:pPr marL="0" marR="0" lvl="0" indent="0" algn="l" defTabSz="914393"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de-DE" sz="2000" dirty="0" smtClean="0"/>
              <a:t>This is just one part of the results. the whole analysis we put into a manuscript that is currently in revision at comm. biology. </a:t>
            </a:r>
          </a:p>
          <a:p>
            <a:pPr marL="0" marR="0" lvl="0" indent="0" algn="l" defTabSz="914393"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endParaRPr lang="de-DE" sz="2000" dirty="0" smtClean="0"/>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smtClean="0">
              <a:latin typeface="Calibri" charset="0"/>
              <a:ea typeface="Noto Sans SC Regular" charset="0"/>
              <a:cs typeface="Noto Sans SC Regular" charset="0"/>
            </a:endParaRPr>
          </a:p>
          <a:p>
            <a:pPr marL="0" marR="0" lvl="0" indent="0" algn="l" defTabSz="914393"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endParaRPr lang="de-DE" sz="2000" dirty="0" smtClean="0"/>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smtClean="0">
              <a:latin typeface="Calibri" charset="0"/>
              <a:ea typeface="Noto Sans SC Regular" charset="0"/>
              <a:cs typeface="Noto Sans SC Regular" charset="0"/>
            </a:endParaRP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5</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2836529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6</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fontScale="85000" lnSpcReduction="20000"/>
          </a:bodyPr>
          <a:lstStyle/>
          <a:p>
            <a:pPr marL="0" marR="0" lvl="0" indent="0" algn="l" defTabSz="914393" rtl="0" eaLnBrk="1" fontAlgn="auto" latinLnBrk="0" hangingPunct="1">
              <a:lnSpc>
                <a:spcPct val="100000"/>
              </a:lnSpc>
              <a:spcBef>
                <a:spcPts val="0"/>
              </a:spcBef>
              <a:spcAft>
                <a:spcPts val="0"/>
              </a:spcAft>
              <a:buClrTx/>
              <a:buSzTx/>
              <a:buFontTx/>
              <a:buNone/>
              <a:tabLst/>
              <a:defRPr/>
            </a:pPr>
            <a:r>
              <a:rPr lang="de-DE" sz="2000" dirty="0" smtClean="0"/>
              <a:t>After investigating the behavioral rule subjects use to time their patch-leaving decions, the fMRI experiment we conducted to study the role of FPC in supporting exploratory shifts of attention during patch leaving. </a:t>
            </a:r>
          </a:p>
          <a:p>
            <a:pPr marL="0" marR="0" lvl="0" indent="0" algn="l" defTabSz="914393" rtl="0" eaLnBrk="1" fontAlgn="auto" latinLnBrk="0" hangingPunct="1">
              <a:lnSpc>
                <a:spcPct val="100000"/>
              </a:lnSpc>
              <a:spcBef>
                <a:spcPts val="0"/>
              </a:spcBef>
              <a:spcAft>
                <a:spcPts val="0"/>
              </a:spcAft>
              <a:buClrTx/>
              <a:buSzTx/>
              <a:buFontTx/>
              <a:buNone/>
              <a:tabLst/>
              <a:defRPr/>
            </a:pPr>
            <a:r>
              <a:rPr lang="de-DE" sz="2000" dirty="0" smtClean="0"/>
              <a:t>NEXT Firstly, we expected positive BOLD signal changes in FPC when particpants decided to switch to a new display.</a:t>
            </a:r>
          </a:p>
          <a:p>
            <a:pPr marL="0" marR="0" lvl="0" indent="0" algn="l" defTabSz="914393" rtl="0" eaLnBrk="1" fontAlgn="auto" latinLnBrk="0" hangingPunct="1">
              <a:lnSpc>
                <a:spcPct val="100000"/>
              </a:lnSpc>
              <a:spcBef>
                <a:spcPts val="0"/>
              </a:spcBef>
              <a:spcAft>
                <a:spcPts val="0"/>
              </a:spcAft>
              <a:buClrTx/>
              <a:buSzTx/>
              <a:buFontTx/>
              <a:buNone/>
              <a:tabLst/>
              <a:defRPr/>
            </a:pPr>
            <a:r>
              <a:rPr lang="de-DE" sz="2000" dirty="0" smtClean="0"/>
              <a:t>NEXT In addition we also expected  FPC‘s signal strength to be modulated by interinidivdual differences in subjects‘</a:t>
            </a:r>
          </a:p>
          <a:p>
            <a:r>
              <a:rPr lang="de-DE" sz="2000" dirty="0" smtClean="0"/>
              <a:t> behavioral tendencies to explore versus exploit.From studies in elderly we know that there is a decline in exploratory behavior leading to increased giving-up times during foraging and Previous neuroimaging studies could link improved decison making during foraging with increased FPC signaling during gambling.</a:t>
            </a:r>
          </a:p>
          <a:p>
            <a:r>
              <a:rPr lang="de-DE" sz="2000" dirty="0" smtClean="0"/>
              <a:t>NEXT Therefore we expected that the BOLD Signal strength in FPC during patch-leaving should be modulated by interinidivdual differences in their readiness to explore indexed by their GUTs (where we expected stronger signal changes in subjects with short GUTs;</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6</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113234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7</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fontScale="85000" lnSpcReduction="20000"/>
          </a:bodyPr>
          <a:lstStyle/>
          <a:p>
            <a:r>
              <a:rPr lang="de-DE" sz="2000" dirty="0" smtClean="0"/>
              <a:t>The behavioral data of the fMRI sample showed a strong negtaive coorelation between subjects GUTs and total earnings which u see in figure a) as well as residence times and total earnings (figure b)) indicating that those subjects who employed a rather exploitative forgaing strategy made signficantly less earnings compared to subjects who explored more readily. Similiar to previous results, there was a large dispersion in the GUTs across particpants suggesting considerable variation in how readily subjects were to make patch-leaving decions. </a:t>
            </a:r>
          </a:p>
          <a:p>
            <a:r>
              <a:rPr lang="de-DE" sz="2000" dirty="0" smtClean="0"/>
              <a:t>NEXT From our sample in elderly we know that this is also true for old-age foragers. At the same time there is a large age effect with significantly longer GUTs in old compared to young people. Together this data shows that consierbale variation exists in subject‘s tendency towards exploration versus exploitation and that a bias towards exploitation impacted the foraging performance negatively. </a:t>
            </a:r>
          </a:p>
          <a:p>
            <a:endParaRPr lang="de-DE" sz="2000" dirty="0" smtClean="0"/>
          </a:p>
          <a:p>
            <a:pPr marL="0" marR="0" lvl="0" indent="0" algn="l" defTabSz="914393"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Credits go to our student assistant Sara </a:t>
            </a:r>
            <a:r>
              <a:rPr lang="en-US" sz="1200" kern="1200" dirty="0" err="1" smtClean="0">
                <a:solidFill>
                  <a:schemeClr val="tx1"/>
                </a:solidFill>
                <a:effectLst/>
                <a:latin typeface="+mn-lt"/>
                <a:ea typeface="+mn-ea"/>
                <a:cs typeface="+mn-cs"/>
              </a:rPr>
              <a:t>classen</a:t>
            </a:r>
            <a:r>
              <a:rPr lang="en-US" sz="1200" kern="1200" dirty="0" smtClean="0">
                <a:solidFill>
                  <a:schemeClr val="tx1"/>
                </a:solidFill>
                <a:effectLst/>
                <a:latin typeface="+mn-lt"/>
                <a:ea typeface="+mn-ea"/>
                <a:cs typeface="+mn-cs"/>
              </a:rPr>
              <a:t> who was responsible for studying foraging in elderly.</a:t>
            </a:r>
          </a:p>
          <a:p>
            <a:endParaRPr lang="de-DE" sz="2000" dirty="0" smtClean="0"/>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7</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3601251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8</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fontScale="77500" lnSpcReduction="20000"/>
          </a:bodyPr>
          <a:lstStyle/>
          <a:p>
            <a:pPr marL="0" indent="0">
              <a:buNone/>
            </a:pPr>
            <a:r>
              <a:rPr lang="de-DE" sz="2000" b="0" i="0" u="none" strike="noStrike" dirty="0" smtClean="0">
                <a:solidFill>
                  <a:srgbClr val="000000"/>
                </a:solidFill>
                <a:effectLst/>
                <a:latin typeface="Times New Roman" panose="02020603050405020304" pitchFamily="18" charset="0"/>
              </a:rPr>
              <a:t>In the analysis of the fMRI data, we aimed to test brain regions more active during patch-leaving (i.e., when subjects decided to switch to the next display) compared search-related activity and contratested the time point of patch-leavinf against the onsets of target detection during the prior search phase. NEXT In line with our first hypothesis, we found significant activity changes related to patch-leaving decions the right lateral FPC, the anterior division of the cingulate cortex (dACC including the the rostral cingulate zone (RCZ)) and posteriorly in the angular (AG) and supramarginal gyrus comprising parts of temporo parietal junction . This confirmed our  expectation that FPC together with TPJ supports exploratory shifts of attention during patch-leaving</a:t>
            </a:r>
          </a:p>
          <a:p>
            <a:r>
              <a:rPr lang="de-DE" sz="2000" b="0" i="0" u="none" strike="noStrike" dirty="0" smtClean="0">
                <a:solidFill>
                  <a:srgbClr val="000000"/>
                </a:solidFill>
                <a:effectLst/>
                <a:latin typeface="Times New Roman" panose="02020603050405020304" pitchFamily="18" charset="0"/>
              </a:rPr>
              <a:t>NEXT with respect to our second hypothesis,  we found a signifciant negative correlation between beta weighst extracted from the brain regions active during patch-leaving and partciapnts GUTs. So the longer the GUTs were, the smaler was the strength of the signal change in line with our prediction.</a:t>
            </a:r>
          </a:p>
          <a:p>
            <a:endParaRPr lang="de-DE" sz="2000" dirty="0" smtClean="0"/>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8</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2273498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3F327E-9B42-4737-BB69-2982637A8C8C}" type="slidenum">
              <a:rPr lang="en-US"/>
              <a:pPr/>
              <a:t>9</a:t>
            </a:fld>
            <a:endParaRPr lang="en-US" dirty="0"/>
          </a:p>
        </p:txBody>
      </p:sp>
      <p:sp>
        <p:nvSpPr>
          <p:cNvPr id="2867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Text Box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a:normAutofit fontScale="85000" lnSpcReduction="10000"/>
          </a:bodyPr>
          <a:lstStyle/>
          <a:p>
            <a:pPr marL="0" marR="0" lvl="0" indent="0" algn="l" defTabSz="914393"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de-DE" sz="2000" dirty="0" smtClean="0"/>
              <a:t>Next we diveded the group of subjects into two groups by the median GUTs and contrasted long versus short GUT subjects for the time point of patch leaving. Here you can see the univariate results with sign. Positive signal chnages in the short- compared to the long-GUT group. We found sig. Positive signal chnages at the time of patch leaving bilatrerally in the lateral and medial frontal pole, the left TPJ and bilat. In the precuneus. Taken together, this shows that particpants with a stronger tendency to explore indiacted by their short giving-up times, showed stronger activity in those brain regions putatively responsible to support shifts of visual attention in line with our predictions. In other words, subjects with a stronger tendency to exploit show less FPC activity during behavioral exploration confirming our second hypothesis.</a:t>
            </a:r>
          </a:p>
          <a:p>
            <a:pPr marL="0" marR="0" lvl="0" indent="0" algn="l" defTabSz="914393"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endParaRPr lang="de-DE" sz="2000" dirty="0" smtClean="0"/>
          </a:p>
          <a:p>
            <a:pPr marL="0" marR="0" lvl="0" indent="0" algn="l" defTabSz="914393"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1200" kern="1200" dirty="0" smtClean="0">
                <a:solidFill>
                  <a:schemeClr val="tx1"/>
                </a:solidFill>
                <a:effectLst/>
                <a:latin typeface="+mn-lt"/>
                <a:ea typeface="+mn-ea"/>
                <a:cs typeface="+mn-cs"/>
              </a:rPr>
              <a:t>Now I will hand over to </a:t>
            </a:r>
            <a:r>
              <a:rPr lang="en-US" sz="1200" kern="1200" dirty="0" err="1" smtClean="0">
                <a:solidFill>
                  <a:schemeClr val="tx1"/>
                </a:solidFill>
                <a:effectLst/>
                <a:latin typeface="+mn-lt"/>
                <a:ea typeface="+mn-ea"/>
                <a:cs typeface="+mn-cs"/>
              </a:rPr>
              <a:t>Parthiban</a:t>
            </a:r>
            <a:r>
              <a:rPr lang="en-US" sz="1200" kern="1200" dirty="0" smtClean="0">
                <a:solidFill>
                  <a:schemeClr val="tx1"/>
                </a:solidFill>
                <a:effectLst/>
                <a:latin typeface="+mn-lt"/>
                <a:ea typeface="+mn-ea"/>
                <a:cs typeface="+mn-cs"/>
              </a:rPr>
              <a:t> who will give you an overview of the </a:t>
            </a:r>
            <a:r>
              <a:rPr lang="en-US" sz="1200" kern="1200" dirty="0" err="1" smtClean="0">
                <a:solidFill>
                  <a:schemeClr val="tx1"/>
                </a:solidFill>
                <a:effectLst/>
                <a:latin typeface="+mn-lt"/>
                <a:ea typeface="+mn-ea"/>
                <a:cs typeface="+mn-cs"/>
              </a:rPr>
              <a:t>latetests</a:t>
            </a:r>
            <a:r>
              <a:rPr lang="en-US" sz="1200" kern="1200" dirty="0" smtClean="0">
                <a:solidFill>
                  <a:schemeClr val="tx1"/>
                </a:solidFill>
                <a:effectLst/>
                <a:latin typeface="+mn-lt"/>
                <a:ea typeface="+mn-ea"/>
                <a:cs typeface="+mn-cs"/>
              </a:rPr>
              <a:t> results in the animal part of our project!</a:t>
            </a:r>
            <a:endParaRPr lang="de-DE" sz="2000" dirty="0" smtClean="0"/>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de-DE" sz="2000" dirty="0">
              <a:latin typeface="Calibri" charset="0"/>
              <a:ea typeface="Noto Sans SC Regular" charset="0"/>
              <a:cs typeface="Noto Sans SC Regular" charset="0"/>
            </a:endParaRPr>
          </a:p>
        </p:txBody>
      </p:sp>
      <p:sp>
        <p:nvSpPr>
          <p:cNvPr id="28675" name="Text Box 3"/>
          <p:cNvSpPr txBox="1">
            <a:spLocks noChangeArrowheads="1"/>
          </p:cNvSpPr>
          <p:nvPr/>
        </p:nvSpPr>
        <p:spPr bwMode="auto">
          <a:xfrm>
            <a:off x="3884613" y="8685213"/>
            <a:ext cx="2971800" cy="457200"/>
          </a:xfrm>
          <a:prstGeom prst="rect">
            <a:avLst/>
          </a:prstGeom>
          <a:noFill/>
          <a:ln w="9525" cap="flat">
            <a:noFill/>
            <a:round/>
            <a:headEnd/>
            <a:tailEnd/>
          </a:ln>
          <a:effectLst/>
        </p:spPr>
        <p:txBody>
          <a:bodyPr anchor="b"/>
          <a:lstStyle/>
          <a:p>
            <a:pPr algn="r">
              <a:lnSpc>
                <a:spcPct val="100000"/>
              </a:lnSpc>
              <a:tabLst>
                <a:tab pos="457200" algn="l"/>
                <a:tab pos="914400" algn="l"/>
                <a:tab pos="1371600" algn="l"/>
                <a:tab pos="1828800" algn="l"/>
                <a:tab pos="2286000" algn="l"/>
                <a:tab pos="2743200" algn="l"/>
              </a:tabLst>
            </a:pPr>
            <a:fld id="{C660914D-5777-451F-BE50-BAB2850A1B26}" type="slidenum">
              <a:rPr lang="de-DE" sz="1200">
                <a:solidFill>
                  <a:srgbClr val="000000"/>
                </a:solidFill>
                <a:ea typeface="DejaVu Sans" charset="0"/>
                <a:cs typeface="DejaVu Sans" charset="0"/>
              </a:rPr>
              <a:pPr algn="r">
                <a:lnSpc>
                  <a:spcPct val="100000"/>
                </a:lnSpc>
                <a:tabLst>
                  <a:tab pos="457200" algn="l"/>
                  <a:tab pos="914400" algn="l"/>
                  <a:tab pos="1371600" algn="l"/>
                  <a:tab pos="1828800" algn="l"/>
                  <a:tab pos="2286000" algn="l"/>
                  <a:tab pos="2743200" algn="l"/>
                </a:tabLst>
              </a:pPr>
              <a:t>9</a:t>
            </a:fld>
            <a:endParaRPr lang="de-DE" sz="1200">
              <a:solidFill>
                <a:srgbClr val="000000"/>
              </a:solidFill>
              <a:ea typeface="DejaVu Sans" charset="0"/>
              <a:cs typeface="DejaVu Sans" charset="0"/>
            </a:endParaRPr>
          </a:p>
        </p:txBody>
      </p:sp>
    </p:spTree>
    <p:extLst>
      <p:ext uri="{BB962C8B-B14F-4D97-AF65-F5344CB8AC3E}">
        <p14:creationId xmlns:p14="http://schemas.microsoft.com/office/powerpoint/2010/main" val="3949142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AA4065-DF0E-4A24-A0B5-4A5D7770BF1E}" type="datetime1">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34D717-9C71-40EE-9818-90DD4B666C4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977B28-92CE-4658-92DF-0FEF28CD9A11}" type="datetime1">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34D717-9C71-40EE-9818-90DD4B666C4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F29D6A-8DE7-4868-9493-AA2A32434A38}" type="datetime1">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34D717-9C71-40EE-9818-90DD4B666C4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966E19-3807-4E13-A95B-0DE617D9066D}" type="datetime1">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34D717-9C71-40EE-9818-90DD4B666C46}"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D0735B-A214-45A4-9F36-94A4EB9CEA75}" type="datetime1">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34D717-9C71-40EE-9818-90DD4B666C4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150066-7953-4C6C-8522-5FDF068DB037}" type="datetime1">
              <a:rPr lang="en-US" smtClean="0"/>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34D717-9C71-40EE-9818-90DD4B666C4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BA7D9D-BD32-411D-B06B-BF575628D4FD}" type="datetime1">
              <a:rPr lang="en-US" smtClean="0"/>
              <a:t>6/20/2023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134D717-9C71-40EE-9818-90DD4B666C4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234057-86EF-4BA4-B09A-C026F594DB50}" type="datetime1">
              <a:rPr lang="en-US" smtClean="0"/>
              <a:t>6/20/2023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134D717-9C71-40EE-9818-90DD4B666C4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E23E2-D70E-4373-B4BB-812C0DE18324}" type="datetime1">
              <a:rPr lang="en-US" smtClean="0"/>
              <a:t>6/20/2023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134D717-9C71-40EE-9818-90DD4B666C4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C387AB-DD9B-456E-9706-91BE215548E8}" type="datetime1">
              <a:rPr lang="en-US" smtClean="0"/>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34D717-9C71-40EE-9818-90DD4B666C4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489CE4-A7A0-488E-BF76-FF446CB0F3C8}" type="datetime1">
              <a:rPr lang="en-US" smtClean="0"/>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34D717-9C71-40EE-9818-90DD4B666C46}"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8CF4965-4667-4F64-AD74-0F2B3438FAB8}" type="datetime1">
              <a:rPr lang="en-US" smtClean="0"/>
              <a:t>6/20/2023</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134D717-9C71-40EE-9818-90DD4B666C4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tiff"/><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emf"/><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png"/><Relationship Id="rId12" Type="http://schemas.openxmlformats.org/officeDocument/2006/relationships/image" Target="../media/image10.png"/><Relationship Id="rId2" Type="http://schemas.openxmlformats.org/officeDocument/2006/relationships/video" Target="file:///C:\Users\vkannan\Documents\Vishal\Foraging\git\Foraging\SFB%20Retreat_2023%20Presentation\Foraging.mp4" TargetMode="External"/><Relationship Id="rId1" Type="http://schemas.microsoft.com/office/2007/relationships/media" Target="file:///C:\Users\vkannan\Documents\Vishal\Foraging\git\Foraging\SFB%20Retreat_2023%20Presentation\Foraging.mp4" TargetMode="External"/><Relationship Id="rId6" Type="http://schemas.openxmlformats.org/officeDocument/2006/relationships/image" Target="../media/image12.png"/><Relationship Id="rId11" Type="http://schemas.openxmlformats.org/officeDocument/2006/relationships/image" Target="../media/image39.jpeg"/><Relationship Id="rId5" Type="http://schemas.openxmlformats.org/officeDocument/2006/relationships/image" Target="../media/image2.emf"/><Relationship Id="rId10" Type="http://schemas.openxmlformats.org/officeDocument/2006/relationships/image" Target="../media/image38.png"/><Relationship Id="rId4" Type="http://schemas.openxmlformats.org/officeDocument/2006/relationships/notesSlide" Target="../notesSlides/notesSlide10.xml"/><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e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emf"/><Relationship Id="rId11" Type="http://schemas.openxmlformats.org/officeDocument/2006/relationships/image" Target="../media/image46.png"/><Relationship Id="rId5" Type="http://schemas.openxmlformats.org/officeDocument/2006/relationships/image" Target="../media/image12.png"/><Relationship Id="rId15" Type="http://schemas.openxmlformats.org/officeDocument/2006/relationships/image" Target="../media/image49.png"/><Relationship Id="rId10" Type="http://schemas.openxmlformats.org/officeDocument/2006/relationships/image" Target="../media/image45.png"/><Relationship Id="rId4" Type="http://schemas.openxmlformats.org/officeDocument/2006/relationships/image" Target="../media/image2.emf"/><Relationship Id="rId9" Type="http://schemas.openxmlformats.org/officeDocument/2006/relationships/image" Target="../media/image44.png"/><Relationship Id="rId1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27.svg"/><Relationship Id="rId3" Type="http://schemas.openxmlformats.org/officeDocument/2006/relationships/image" Target="../media/image2.emf"/><Relationship Id="rId7" Type="http://schemas.openxmlformats.org/officeDocument/2006/relationships/image" Target="../media/image21.svg"/><Relationship Id="rId12"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25.svg"/><Relationship Id="rId5" Type="http://schemas.openxmlformats.org/officeDocument/2006/relationships/image" Target="../media/image11.png"/><Relationship Id="rId10" Type="http://schemas.openxmlformats.org/officeDocument/2006/relationships/image" Target="../media/image54.png"/><Relationship Id="rId4" Type="http://schemas.openxmlformats.org/officeDocument/2006/relationships/image" Target="../media/image12.png"/><Relationship Id="rId9" Type="http://schemas.openxmlformats.org/officeDocument/2006/relationships/image" Target="../media/image23.svg"/><Relationship Id="rId1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7.emf"/><Relationship Id="rId4"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8.emf"/><Relationship Id="rId4" Type="http://schemas.openxmlformats.org/officeDocument/2006/relationships/image" Target="../media/image1.tiff"/></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emf"/><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emf"/><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1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emf"/><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emf"/><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2.emf"/><Relationship Id="rId10" Type="http://schemas.openxmlformats.org/officeDocument/2006/relationships/image" Target="../media/image18.png"/><Relationship Id="rId4" Type="http://schemas.openxmlformats.org/officeDocument/2006/relationships/notesSlide" Target="../notesSlides/notesSlide3.xml"/><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5.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6.png"/><Relationship Id="rId4" Type="http://schemas.openxmlformats.org/officeDocument/2006/relationships/image" Target="../media/image1.tiff"/></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emf"/><Relationship Id="rId7"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10" Type="http://schemas.openxmlformats.org/officeDocument/2006/relationships/image" Target="../media/image21.png"/><Relationship Id="rId4" Type="http://schemas.openxmlformats.org/officeDocument/2006/relationships/image" Target="../media/image12.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2.emf"/><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18.svg"/><Relationship Id="rId5"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jpeg"/><Relationship Id="rId3" Type="http://schemas.openxmlformats.org/officeDocument/2006/relationships/image" Target="../media/image2.emf"/><Relationship Id="rId7" Type="http://schemas.openxmlformats.org/officeDocument/2006/relationships/image" Target="../media/image31.sv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svg"/><Relationship Id="rId5" Type="http://schemas.openxmlformats.org/officeDocument/2006/relationships/image" Target="../media/image11.png"/><Relationship Id="rId10" Type="http://schemas.openxmlformats.org/officeDocument/2006/relationships/image" Target="../media/image28.png"/><Relationship Id="rId4" Type="http://schemas.openxmlformats.org/officeDocument/2006/relationships/image" Target="../media/image12.png"/><Relationship Id="rId9"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emf"/><Relationship Id="rId7"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emf"/><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pic>
        <p:nvPicPr>
          <p:cNvPr id="7" name="Grafik 6">
            <a:extLst>
              <a:ext uri="{FF2B5EF4-FFF2-40B4-BE49-F238E27FC236}">
                <a16:creationId xmlns:a16="http://schemas.microsoft.com/office/drawing/2014/main" xmlns="" id="{B9F686B8-7451-1743-BCE3-5BBA992D96B5}"/>
              </a:ext>
            </a:extLst>
          </p:cNvPr>
          <p:cNvPicPr>
            <a:picLocks noChangeAspect="1"/>
          </p:cNvPicPr>
          <p:nvPr/>
        </p:nvPicPr>
        <p:blipFill rotWithShape="1">
          <a:blip r:embed="rId3"/>
          <a:srcRect b="38128"/>
          <a:stretch/>
        </p:blipFill>
        <p:spPr>
          <a:xfrm>
            <a:off x="0" y="109538"/>
            <a:ext cx="7934325" cy="430213"/>
          </a:xfrm>
          <a:prstGeom prst="rect">
            <a:avLst/>
          </a:prstGeom>
        </p:spPr>
      </p:pic>
      <p:pic>
        <p:nvPicPr>
          <p:cNvPr id="8" name="Grafik 7">
            <a:extLst>
              <a:ext uri="{FF2B5EF4-FFF2-40B4-BE49-F238E27FC236}">
                <a16:creationId xmlns:a16="http://schemas.microsoft.com/office/drawing/2014/main" xmlns="" id="{C9ADE3E4-2847-164A-8D3A-69C0DB432F0D}"/>
              </a:ext>
            </a:extLst>
          </p:cNvPr>
          <p:cNvPicPr>
            <a:picLocks noChangeAspect="1"/>
          </p:cNvPicPr>
          <p:nvPr/>
        </p:nvPicPr>
        <p:blipFill rotWithShape="1">
          <a:blip r:embed="rId4"/>
          <a:srcRect l="24042" t="19172" r="20502" b="25045"/>
          <a:stretch/>
        </p:blipFill>
        <p:spPr>
          <a:xfrm>
            <a:off x="7054554" y="27802"/>
            <a:ext cx="2008393" cy="1423643"/>
          </a:xfrm>
          <a:prstGeom prst="rect">
            <a:avLst/>
          </a:prstGeom>
        </p:spPr>
      </p:pic>
      <p:sp>
        <p:nvSpPr>
          <p:cNvPr id="19" name="Title 1"/>
          <p:cNvSpPr txBox="1">
            <a:spLocks/>
          </p:cNvSpPr>
          <p:nvPr/>
        </p:nvSpPr>
        <p:spPr>
          <a:xfrm>
            <a:off x="214282" y="142858"/>
            <a:ext cx="7000924" cy="1420774"/>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GB"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ongolian Baiti" pitchFamily="66" charset="0"/>
              </a:rPr>
              <a:t/>
            </a:r>
            <a:br>
              <a:rPr kumimoji="0" lang="en-GB"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ongolian Baiti" pitchFamily="66" charset="0"/>
              </a:rPr>
            </a:br>
            <a:r>
              <a:rPr kumimoji="0" lang="en-GB"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ongolian Baiti" pitchFamily="66" charset="0"/>
              </a:rPr>
              <a:t>Exploratory attentional resource allocation by the anterior prefrontal cortex (C02)</a:t>
            </a:r>
            <a:r>
              <a:rPr kumimoji="0" lang="en-US"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rPr>
              <a:t/>
            </a:r>
            <a:br>
              <a:rPr kumimoji="0" lang="en-US"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rPr>
            </a:br>
            <a:r>
              <a:rPr kumimoji="0" lang="en-US"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rPr>
              <a:t/>
            </a:r>
            <a:br>
              <a:rPr kumimoji="0" lang="en-US"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rPr>
            </a:br>
            <a:r>
              <a:rPr kumimoji="0" lang="en-US"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rPr>
              <a:t/>
            </a:r>
            <a:br>
              <a:rPr kumimoji="0" lang="en-US"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rPr>
            </a:br>
            <a:r>
              <a:rPr kumimoji="0" lang="en-US"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rPr>
              <a:t/>
            </a:r>
            <a:br>
              <a:rPr kumimoji="0" lang="en-US"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rPr>
            </a:br>
            <a:endParaRPr kumimoji="0" lang="en-US" sz="30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sp>
        <p:nvSpPr>
          <p:cNvPr id="25" name="Subtitle 7"/>
          <p:cNvSpPr txBox="1">
            <a:spLocks/>
          </p:cNvSpPr>
          <p:nvPr/>
        </p:nvSpPr>
        <p:spPr>
          <a:xfrm>
            <a:off x="214282" y="1563638"/>
            <a:ext cx="3929090" cy="2722624"/>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2000" b="0" i="0" u="none" strike="noStrike" kern="1200" cap="none" spc="0" normalizeH="0" baseline="0" noProof="0" dirty="0">
              <a:ln>
                <a:noFill/>
              </a:ln>
              <a:solidFill>
                <a:schemeClr val="tx1"/>
              </a:solidFill>
              <a:effectLst/>
              <a:uLnTx/>
              <a:uFillTx/>
              <a:latin typeface="Cambria" pitchFamily="18" charset="0"/>
              <a:ea typeface="Cambria" pitchFamily="18" charset="0"/>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a:latin typeface="Cambria" pitchFamily="18" charset="0"/>
              <a:ea typeface="Cambria" pitchFamily="18"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tx1"/>
                </a:solidFill>
                <a:effectLst/>
                <a:uLnTx/>
                <a:uFillTx/>
                <a:latin typeface="Cambria" pitchFamily="18" charset="0"/>
                <a:ea typeface="Cambria" pitchFamily="18" charset="0"/>
                <a:cs typeface="+mn-cs"/>
              </a:rPr>
              <a:t>Parthiban Saravanakumar</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noProof="0" dirty="0">
                <a:ln>
                  <a:noFill/>
                </a:ln>
                <a:solidFill>
                  <a:schemeClr val="tx1"/>
                </a:solidFill>
                <a:effectLst/>
                <a:uLnTx/>
                <a:uFillTx/>
                <a:latin typeface="Cambria" pitchFamily="18" charset="0"/>
                <a:ea typeface="Cambria" pitchFamily="18" charset="0"/>
                <a:cs typeface="+mn-cs"/>
              </a:rPr>
              <a:t>PI: Prof. Dr. Max Happel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000" b="0" i="0" u="none" strike="noStrike" kern="1200" cap="none" spc="0" normalizeH="0" baseline="0" noProof="0" dirty="0">
              <a:ln>
                <a:noFill/>
              </a:ln>
              <a:solidFill>
                <a:schemeClr val="tx1"/>
              </a:solidFill>
              <a:effectLst/>
              <a:uLnTx/>
              <a:uFillTx/>
              <a:latin typeface="Cambria" pitchFamily="18" charset="0"/>
              <a:ea typeface="Cambria" pitchFamily="18" charset="0"/>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kumimoji="0" lang="en-GB" sz="2000" b="1" i="0" u="none" strike="noStrike" kern="1200" cap="none" spc="0" normalizeH="0" baseline="0" noProof="0" dirty="0">
                <a:ln>
                  <a:noFill/>
                </a:ln>
                <a:solidFill>
                  <a:schemeClr val="tx1"/>
                </a:solidFill>
                <a:effectLst/>
                <a:uLnTx/>
                <a:uFillTx/>
                <a:latin typeface="Cambria" pitchFamily="18" charset="0"/>
                <a:ea typeface="Cambria" pitchFamily="18" charset="0"/>
                <a:cs typeface="+mn-cs"/>
              </a:rPr>
              <a:t>Lasse Gueldener</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GB" sz="2000" b="0" i="0" u="none" strike="noStrike" kern="1200" cap="none" spc="0" normalizeH="0" baseline="0" noProof="0" dirty="0">
                <a:ln>
                  <a:noFill/>
                </a:ln>
                <a:solidFill>
                  <a:schemeClr val="tx1"/>
                </a:solidFill>
                <a:effectLst/>
                <a:uLnTx/>
                <a:uFillTx/>
                <a:latin typeface="Cambria" pitchFamily="18" charset="0"/>
                <a:ea typeface="Cambria" pitchFamily="18" charset="0"/>
                <a:cs typeface="+mn-cs"/>
              </a:rPr>
              <a:t>PI: Prof. Dr. Stefan Pollmann</a:t>
            </a:r>
            <a:endParaRPr kumimoji="0" lang="en-US" sz="2000" b="0" i="0" u="none" strike="noStrike" kern="1200" cap="none" spc="0" normalizeH="0" baseline="0" noProof="0" dirty="0">
              <a:ln>
                <a:noFill/>
              </a:ln>
              <a:solidFill>
                <a:schemeClr val="tx1"/>
              </a:solidFill>
              <a:effectLst/>
              <a:uLnTx/>
              <a:uFillTx/>
              <a:latin typeface="Cambria" pitchFamily="18" charset="0"/>
              <a:ea typeface="Cambria" pitchFamily="18" charset="0"/>
              <a:cs typeface="+mn-cs"/>
            </a:endParaRPr>
          </a:p>
        </p:txBody>
      </p:sp>
      <p:pic>
        <p:nvPicPr>
          <p:cNvPr id="26" name="Picture 25" descr="CortXplorer_FINAL.png"/>
          <p:cNvPicPr>
            <a:picLocks noChangeAspect="1"/>
          </p:cNvPicPr>
          <p:nvPr/>
        </p:nvPicPr>
        <p:blipFill>
          <a:blip r:embed="rId5" cstate="print"/>
          <a:stretch>
            <a:fillRect/>
          </a:stretch>
        </p:blipFill>
        <p:spPr>
          <a:xfrm>
            <a:off x="4990617" y="4071949"/>
            <a:ext cx="1795961" cy="500068"/>
          </a:xfrm>
          <a:prstGeom prst="rect">
            <a:avLst/>
          </a:prstGeom>
        </p:spPr>
      </p:pic>
      <p:pic>
        <p:nvPicPr>
          <p:cNvPr id="27" name="Picture 26" descr="csm_Happel_78d6c98d3c.jpg"/>
          <p:cNvPicPr>
            <a:picLocks noChangeAspect="1"/>
          </p:cNvPicPr>
          <p:nvPr/>
        </p:nvPicPr>
        <p:blipFill>
          <a:blip r:embed="rId6"/>
          <a:stretch>
            <a:fillRect/>
          </a:stretch>
        </p:blipFill>
        <p:spPr>
          <a:xfrm>
            <a:off x="5214942" y="2214914"/>
            <a:ext cx="963902" cy="1285200"/>
          </a:xfrm>
          <a:prstGeom prst="rect">
            <a:avLst/>
          </a:prstGeom>
        </p:spPr>
      </p:pic>
      <p:pic>
        <p:nvPicPr>
          <p:cNvPr id="28" name="Picture 27" descr="_MG_0488123.jpg"/>
          <p:cNvPicPr>
            <a:picLocks noChangeAspect="1"/>
          </p:cNvPicPr>
          <p:nvPr/>
        </p:nvPicPr>
        <p:blipFill>
          <a:blip r:embed="rId7" cstate="print"/>
          <a:stretch>
            <a:fillRect/>
          </a:stretch>
        </p:blipFill>
        <p:spPr>
          <a:xfrm>
            <a:off x="3857620" y="2214230"/>
            <a:ext cx="1111652" cy="1286214"/>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70656" y="4031080"/>
            <a:ext cx="1215658" cy="540934"/>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6072" y="4000510"/>
            <a:ext cx="1872208" cy="649032"/>
          </a:xfrm>
          <a:prstGeom prst="rect">
            <a:avLst/>
          </a:prstGeom>
        </p:spPr>
      </p:pic>
      <p:pic>
        <p:nvPicPr>
          <p:cNvPr id="14" name="Picture 13" descr="lasse.jpg"/>
          <p:cNvPicPr>
            <a:picLocks noChangeAspect="1"/>
          </p:cNvPicPr>
          <p:nvPr/>
        </p:nvPicPr>
        <p:blipFill>
          <a:blip r:embed="rId10" cstate="print"/>
          <a:stretch>
            <a:fillRect/>
          </a:stretch>
        </p:blipFill>
        <p:spPr>
          <a:xfrm>
            <a:off x="6429388" y="2215244"/>
            <a:ext cx="1112109" cy="1285200"/>
          </a:xfrm>
          <a:prstGeom prst="rect">
            <a:avLst/>
          </a:prstGeom>
        </p:spPr>
      </p:pic>
      <p:pic>
        <p:nvPicPr>
          <p:cNvPr id="15" name="Picture 14" descr="pollmann_s.jpeg"/>
          <p:cNvPicPr>
            <a:picLocks noChangeAspect="1"/>
          </p:cNvPicPr>
          <p:nvPr/>
        </p:nvPicPr>
        <p:blipFill>
          <a:blip r:embed="rId11"/>
          <a:stretch>
            <a:fillRect/>
          </a:stretch>
        </p:blipFill>
        <p:spPr>
          <a:xfrm>
            <a:off x="7786710" y="2215244"/>
            <a:ext cx="996279" cy="1285200"/>
          </a:xfrm>
          <a:prstGeom prst="rect">
            <a:avLst/>
          </a:prstGeom>
        </p:spPr>
      </p:pic>
      <p:sp>
        <p:nvSpPr>
          <p:cNvPr id="16" name="Slide Number Placeholder 15"/>
          <p:cNvSpPr>
            <a:spLocks noGrp="1"/>
          </p:cNvSpPr>
          <p:nvPr>
            <p:ph type="sldNum" sz="quarter" idx="12"/>
          </p:nvPr>
        </p:nvSpPr>
        <p:spPr/>
        <p:txBody>
          <a:bodyPr/>
          <a:lstStyle/>
          <a:p>
            <a:fld id="{5134D717-9C71-40EE-9818-90DD4B666C46}" type="slidenum">
              <a:rPr lang="en-US" smtClean="0"/>
              <a:pPr/>
              <a:t>1</a:t>
            </a:fld>
            <a:endParaRPr lang="en-US" dirty="0"/>
          </a:p>
        </p:txBody>
      </p:sp>
      <p:grpSp>
        <p:nvGrpSpPr>
          <p:cNvPr id="17" name="Gruppieren 26">
            <a:extLst>
              <a:ext uri="{FF2B5EF4-FFF2-40B4-BE49-F238E27FC236}">
                <a16:creationId xmlns:a16="http://schemas.microsoft.com/office/drawing/2014/main" xmlns="" id="{93E103BB-4139-B618-75AC-C6480AD6433B}"/>
              </a:ext>
            </a:extLst>
          </p:cNvPr>
          <p:cNvGrpSpPr/>
          <p:nvPr/>
        </p:nvGrpSpPr>
        <p:grpSpPr>
          <a:xfrm>
            <a:off x="7207775" y="1140972"/>
            <a:ext cx="909349" cy="720984"/>
            <a:chOff x="4013429" y="4222788"/>
            <a:chExt cx="841780" cy="823053"/>
          </a:xfrm>
        </p:grpSpPr>
        <p:pic>
          <p:nvPicPr>
            <p:cNvPr id="18"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12"/>
            <a:srcRect l="62512" b="59042"/>
            <a:stretch/>
          </p:blipFill>
          <p:spPr>
            <a:xfrm>
              <a:off x="4254733" y="4527440"/>
              <a:ext cx="600476" cy="313374"/>
            </a:xfrm>
            <a:prstGeom prst="rect">
              <a:avLst/>
            </a:prstGeom>
          </p:spPr>
        </p:pic>
        <p:pic>
          <p:nvPicPr>
            <p:cNvPr id="20"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13"/>
            <a:srcRect l="55740"/>
            <a:stretch/>
          </p:blipFill>
          <p:spPr>
            <a:xfrm>
              <a:off x="4013429" y="4222788"/>
              <a:ext cx="263849" cy="823053"/>
            </a:xfrm>
            <a:prstGeom prst="rect">
              <a:avLst/>
            </a:prstGeom>
          </p:spPr>
        </p:pic>
      </p:grpSp>
    </p:spTree>
    <p:extLst>
      <p:ext uri="{BB962C8B-B14F-4D97-AF65-F5344CB8AC3E}">
        <p14:creationId xmlns:p14="http://schemas.microsoft.com/office/powerpoint/2010/main" val="322223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6" name="Rectangle 14"/>
          <p:cNvSpPr>
            <a:spLocks noChangeArrowheads="1"/>
          </p:cNvSpPr>
          <p:nvPr/>
        </p:nvSpPr>
        <p:spPr bwMode="auto">
          <a:xfrm>
            <a:off x="8604250" y="3738563"/>
            <a:ext cx="401638" cy="187325"/>
          </a:xfrm>
          <a:prstGeom prst="rect">
            <a:avLst/>
          </a:prstGeom>
          <a:solidFill>
            <a:srgbClr val="FFFFFF"/>
          </a:solidFill>
          <a:ln w="25560" cap="flat">
            <a:no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5"/>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6"/>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ANIMAL FORAGING TASK</a:t>
            </a:r>
            <a:endParaRPr lang="en-US" sz="2800" b="1" dirty="0">
              <a:solidFill>
                <a:srgbClr val="000000"/>
              </a:solidFill>
              <a:latin typeface="Cambria" pitchFamily="16" charset="0"/>
              <a:ea typeface="Cambria" pitchFamily="16" charset="0"/>
              <a:cs typeface="Cambria" pitchFamily="16" charset="0"/>
            </a:endParaRPr>
          </a:p>
        </p:txBody>
      </p:sp>
      <p:sp>
        <p:nvSpPr>
          <p:cNvPr id="46"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8" name="Title 3"/>
          <p:cNvSpPr txBox="1">
            <a:spLocks/>
          </p:cNvSpPr>
          <p:nvPr/>
        </p:nvSpPr>
        <p:spPr>
          <a:xfrm>
            <a:off x="375901" y="637545"/>
            <a:ext cx="3423324" cy="367541"/>
          </a:xfrm>
          <a:prstGeom prst="rect">
            <a:avLst/>
          </a:prstGeom>
        </p:spPr>
        <p:txBody>
          <a:bodyPr vert="horz" lIns="91439" tIns="45720" rIns="91439" bIns="45720" anchor="b">
            <a:noAutofit/>
          </a:bodyPr>
          <a:lstStyle/>
          <a:p>
            <a:pPr>
              <a:spcBef>
                <a:spcPct val="0"/>
              </a:spcBef>
              <a:defRPr/>
            </a:pPr>
            <a:r>
              <a:rPr lang="en-US" sz="1600" b="1" cap="small" dirty="0">
                <a:solidFill>
                  <a:schemeClr val="tx2"/>
                </a:solidFill>
                <a:latin typeface="Cambria" pitchFamily="18" charset="0"/>
                <a:ea typeface="Cambria" pitchFamily="18" charset="0"/>
                <a:cs typeface="+mj-cs"/>
              </a:rPr>
              <a:t>PROBABILISTIC FORAGING TASK</a:t>
            </a:r>
          </a:p>
        </p:txBody>
      </p:sp>
      <p:pic>
        <p:nvPicPr>
          <p:cNvPr id="9" name="Picture 2"/>
          <p:cNvPicPr>
            <a:picLocks noChangeAspect="1" noChangeArrowheads="1"/>
          </p:cNvPicPr>
          <p:nvPr/>
        </p:nvPicPr>
        <p:blipFill>
          <a:blip r:embed="rId7"/>
          <a:srcRect/>
          <a:stretch>
            <a:fillRect/>
          </a:stretch>
        </p:blipFill>
        <p:spPr bwMode="auto">
          <a:xfrm>
            <a:off x="913176" y="2796431"/>
            <a:ext cx="2208480" cy="1828800"/>
          </a:xfrm>
          <a:prstGeom prst="rect">
            <a:avLst/>
          </a:prstGeom>
          <a:noFill/>
          <a:ln w="9525">
            <a:noFill/>
            <a:miter lim="800000"/>
            <a:headEnd/>
            <a:tailEnd/>
          </a:ln>
          <a:effectLst/>
        </p:spPr>
      </p:pic>
      <p:sp>
        <p:nvSpPr>
          <p:cNvPr id="10" name="Rectangle 9"/>
          <p:cNvSpPr/>
          <p:nvPr/>
        </p:nvSpPr>
        <p:spPr>
          <a:xfrm>
            <a:off x="179512" y="4681603"/>
            <a:ext cx="1277210" cy="246221"/>
          </a:xfrm>
          <a:prstGeom prst="rect">
            <a:avLst/>
          </a:prstGeom>
        </p:spPr>
        <p:txBody>
          <a:bodyPr wrap="square" lIns="91439" tIns="45720" rIns="91439" bIns="45720">
            <a:spAutoFit/>
          </a:bodyPr>
          <a:lstStyle/>
          <a:p>
            <a:r>
              <a:rPr lang="en-US" sz="1000" b="1" dirty="0">
                <a:latin typeface="Cambria" panose="02040503050406030204" pitchFamily="18" charset="0"/>
                <a:ea typeface="Cambria" panose="02040503050406030204" pitchFamily="18" charset="0"/>
              </a:rPr>
              <a:t>Lottem et al., 2018</a:t>
            </a:r>
          </a:p>
        </p:txBody>
      </p:sp>
      <p:pic>
        <p:nvPicPr>
          <p:cNvPr id="11" name="Picture 3"/>
          <p:cNvPicPr>
            <a:picLocks noChangeAspect="1" noChangeArrowheads="1"/>
          </p:cNvPicPr>
          <p:nvPr/>
        </p:nvPicPr>
        <p:blipFill>
          <a:blip r:embed="rId8"/>
          <a:srcRect/>
          <a:stretch>
            <a:fillRect/>
          </a:stretch>
        </p:blipFill>
        <p:spPr bwMode="auto">
          <a:xfrm>
            <a:off x="1979712" y="3075806"/>
            <a:ext cx="1440160" cy="306482"/>
          </a:xfrm>
          <a:prstGeom prst="rect">
            <a:avLst/>
          </a:prstGeom>
          <a:noFill/>
          <a:ln w="9525">
            <a:solidFill>
              <a:schemeClr val="tx1"/>
            </a:solidFill>
            <a:miter lim="800000"/>
            <a:headEnd/>
            <a:tailEnd/>
          </a:ln>
          <a:effectLst/>
        </p:spPr>
      </p:pic>
      <p:pic>
        <p:nvPicPr>
          <p:cNvPr id="12" name="Picture 11" descr="07 Foraging setup.png"/>
          <p:cNvPicPr>
            <a:picLocks noChangeAspect="1"/>
          </p:cNvPicPr>
          <p:nvPr/>
        </p:nvPicPr>
        <p:blipFill rotWithShape="1">
          <a:blip r:embed="rId9" cstate="print"/>
          <a:srcRect l="-785" t="-47819" r="785" b="47819"/>
          <a:stretch/>
        </p:blipFill>
        <p:spPr>
          <a:xfrm>
            <a:off x="253693" y="-111040"/>
            <a:ext cx="3509840" cy="2743200"/>
          </a:xfrm>
          <a:prstGeom prst="rect">
            <a:avLst/>
          </a:prstGeom>
        </p:spPr>
      </p:pic>
      <p:sp>
        <p:nvSpPr>
          <p:cNvPr id="2" name="Slide Number Placeholder 1"/>
          <p:cNvSpPr>
            <a:spLocks noGrp="1"/>
          </p:cNvSpPr>
          <p:nvPr>
            <p:ph type="sldNum" sz="quarter" idx="12"/>
          </p:nvPr>
        </p:nvSpPr>
        <p:spPr/>
        <p:txBody>
          <a:bodyPr/>
          <a:lstStyle/>
          <a:p>
            <a:fld id="{5134D717-9C71-40EE-9818-90DD4B666C46}" type="slidenum">
              <a:rPr lang="en-US" smtClean="0"/>
              <a:pPr/>
              <a:t>10</a:t>
            </a:fld>
            <a:endParaRPr lang="en-US" dirty="0"/>
          </a:p>
        </p:txBody>
      </p:sp>
      <p:pic>
        <p:nvPicPr>
          <p:cNvPr id="14" name="Foraging.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10"/>
          <a:stretch>
            <a:fillRect/>
          </a:stretch>
        </p:blipFill>
        <p:spPr>
          <a:xfrm>
            <a:off x="4533778" y="2194295"/>
            <a:ext cx="4023718" cy="2241026"/>
          </a:xfrm>
          <a:prstGeom prst="rect">
            <a:avLst/>
          </a:prstGeom>
        </p:spPr>
      </p:pic>
      <p:pic>
        <p:nvPicPr>
          <p:cNvPr id="15" name="Picture 14" descr="Frank.jpg"/>
          <p:cNvPicPr>
            <a:picLocks noChangeAspect="1"/>
          </p:cNvPicPr>
          <p:nvPr/>
        </p:nvPicPr>
        <p:blipFill>
          <a:blip r:embed="rId11"/>
          <a:stretch>
            <a:fillRect/>
          </a:stretch>
        </p:blipFill>
        <p:spPr>
          <a:xfrm>
            <a:off x="8229600" y="886909"/>
            <a:ext cx="614918" cy="820916"/>
          </a:xfrm>
          <a:prstGeom prst="rect">
            <a:avLst/>
          </a:prstGeom>
        </p:spPr>
      </p:pic>
      <p:sp>
        <p:nvSpPr>
          <p:cNvPr id="16" name="TextBox 15"/>
          <p:cNvSpPr txBox="1"/>
          <p:nvPr/>
        </p:nvSpPr>
        <p:spPr>
          <a:xfrm>
            <a:off x="7830808" y="1747680"/>
            <a:ext cx="1421712" cy="215444"/>
          </a:xfrm>
          <a:prstGeom prst="rect">
            <a:avLst/>
          </a:prstGeom>
          <a:noFill/>
        </p:spPr>
        <p:txBody>
          <a:bodyPr wrap="square" rtlCol="0">
            <a:spAutoFit/>
          </a:bodyPr>
          <a:lstStyle/>
          <a:p>
            <a:r>
              <a:rPr lang="en-US" sz="800" b="1" dirty="0" smtClean="0">
                <a:latin typeface="Cambria" panose="02040503050406030204" pitchFamily="18" charset="0"/>
                <a:ea typeface="Cambria" panose="02040503050406030204" pitchFamily="18" charset="0"/>
              </a:rPr>
              <a:t>Prof. Dr. Frank Ohl (A06)</a:t>
            </a:r>
            <a:endParaRPr lang="en-US" sz="800" b="1" dirty="0">
              <a:latin typeface="Cambria" panose="02040503050406030204" pitchFamily="18" charset="0"/>
              <a:ea typeface="Cambria" panose="02040503050406030204" pitchFamily="18" charset="0"/>
            </a:endParaRPr>
          </a:p>
        </p:txBody>
      </p:sp>
      <p:sp>
        <p:nvSpPr>
          <p:cNvPr id="17" name="Abgerundetes Rechteck 72"/>
          <p:cNvSpPr/>
          <p:nvPr/>
        </p:nvSpPr>
        <p:spPr>
          <a:xfrm flipH="1">
            <a:off x="4612256" y="1140261"/>
            <a:ext cx="3218552" cy="678584"/>
          </a:xfrm>
          <a:prstGeom prst="roundRect">
            <a:avLst>
              <a:gd name="adj" fmla="val 10881"/>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de-DE" sz="1200">
              <a:latin typeface="Cambria" panose="02040503050406030204" pitchFamily="18" charset="0"/>
              <a:ea typeface="Cambria" panose="02040503050406030204" pitchFamily="18" charset="0"/>
            </a:endParaRPr>
          </a:p>
        </p:txBody>
      </p:sp>
      <p:sp>
        <p:nvSpPr>
          <p:cNvPr id="18" name="TextBox 17"/>
          <p:cNvSpPr txBox="1"/>
          <p:nvPr/>
        </p:nvSpPr>
        <p:spPr>
          <a:xfrm>
            <a:off x="4684264" y="1142966"/>
            <a:ext cx="3024336" cy="646331"/>
          </a:xfrm>
          <a:prstGeom prst="rect">
            <a:avLst/>
          </a:prstGeom>
          <a:noFill/>
        </p:spPr>
        <p:txBody>
          <a:bodyPr wrap="square" rtlCol="0">
            <a:spAutoFit/>
          </a:bodyPr>
          <a:lstStyle/>
          <a:p>
            <a:pPr algn="ctr"/>
            <a:r>
              <a:rPr lang="en-US" sz="1200" dirty="0" smtClean="0">
                <a:latin typeface="Cambria" panose="02040503050406030204" pitchFamily="18" charset="0"/>
                <a:ea typeface="Cambria" panose="02040503050406030204" pitchFamily="18" charset="0"/>
              </a:rPr>
              <a:t>Each food restricted animal was trained for 25 days (sessions)  continuously in the foraging paradigm without any breaks</a:t>
            </a:r>
            <a:endParaRPr lang="en-US" sz="1200" dirty="0">
              <a:latin typeface="Cambria" panose="02040503050406030204" pitchFamily="18" charset="0"/>
              <a:ea typeface="Cambria" panose="02040503050406030204" pitchFamily="18" charset="0"/>
            </a:endParaRPr>
          </a:p>
        </p:txBody>
      </p:sp>
      <p:pic>
        <p:nvPicPr>
          <p:cNvPr id="19"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12">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17508089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7" fill="hold" display="0">
                  <p:stCondLst>
                    <p:cond delay="indefinite"/>
                  </p:stCondLst>
                  <p:endCondLst>
                    <p:cond evt="onNext" delay="0">
                      <p:tgtEl>
                        <p:sldTgt/>
                      </p:tgtEl>
                    </p:cond>
                    <p:cond evt="onPrev" delay="0">
                      <p:tgtEl>
                        <p:sldTgt/>
                      </p:tgtEl>
                    </p:cond>
                  </p:endCondLst>
                </p:cTn>
                <p:tgtEl>
                  <p:spTgt spid="14"/>
                </p:tgtEl>
              </p:cMediaNode>
            </p:video>
          </p:childTnLst>
        </p:cTn>
      </p:par>
    </p:tnLst>
    <p:bldLst>
      <p:bldP spid="16" grpId="0"/>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rotWithShape="1">
          <a:blip r:embed="rId3" cstate="print">
            <a:extLst>
              <a:ext uri="{28A0092B-C50C-407E-A947-70E740481C1C}">
                <a14:useLocalDpi xmlns:a14="http://schemas.microsoft.com/office/drawing/2010/main" val="0"/>
              </a:ext>
            </a:extLst>
          </a:blip>
          <a:srcRect l="14563" t="5962" r="9050" b="12688"/>
          <a:stretch/>
        </p:blipFill>
        <p:spPr>
          <a:xfrm>
            <a:off x="6762268" y="1131590"/>
            <a:ext cx="2130212" cy="1207852"/>
          </a:xfrm>
          <a:prstGeom prst="rect">
            <a:avLst/>
          </a:prstGeom>
        </p:spPr>
      </p:pic>
      <p:sp>
        <p:nvSpPr>
          <p:cNvPr id="13326" name="Rectangle 14"/>
          <p:cNvSpPr>
            <a:spLocks noChangeArrowheads="1"/>
          </p:cNvSpPr>
          <p:nvPr/>
        </p:nvSpPr>
        <p:spPr bwMode="auto">
          <a:xfrm>
            <a:off x="8604250" y="3738563"/>
            <a:ext cx="401638" cy="187325"/>
          </a:xfrm>
          <a:prstGeom prst="rect">
            <a:avLst/>
          </a:prstGeom>
          <a:solidFill>
            <a:srgbClr val="FFFFFF"/>
          </a:solidFill>
          <a:ln w="25560" cap="flat">
            <a:no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4"/>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5"/>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ANALYSIS</a:t>
            </a:r>
            <a:endParaRPr lang="en-US" sz="2800" b="1" dirty="0">
              <a:solidFill>
                <a:srgbClr val="000000"/>
              </a:solidFill>
              <a:latin typeface="Cambria" pitchFamily="16" charset="0"/>
              <a:ea typeface="Cambria" pitchFamily="16" charset="0"/>
              <a:cs typeface="Cambria" pitchFamily="16" charset="0"/>
            </a:endParaRPr>
          </a:p>
        </p:txBody>
      </p:sp>
      <p:sp>
        <p:nvSpPr>
          <p:cNvPr id="46"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pic>
        <p:nvPicPr>
          <p:cNvPr id="9" name="Picture 8"/>
          <p:cNvPicPr>
            <a:picLocks noChangeAspect="1"/>
          </p:cNvPicPr>
          <p:nvPr/>
        </p:nvPicPr>
        <p:blipFill>
          <a:blip r:embed="rId6"/>
          <a:stretch>
            <a:fillRect/>
          </a:stretch>
        </p:blipFill>
        <p:spPr>
          <a:xfrm>
            <a:off x="187476" y="565668"/>
            <a:ext cx="2460617" cy="1828800"/>
          </a:xfrm>
          <a:prstGeom prst="rect">
            <a:avLst/>
          </a:prstGeom>
        </p:spPr>
      </p:pic>
      <p:pic>
        <p:nvPicPr>
          <p:cNvPr id="10" name="Picture 9"/>
          <p:cNvPicPr>
            <a:picLocks noChangeAspect="1"/>
          </p:cNvPicPr>
          <p:nvPr/>
        </p:nvPicPr>
        <p:blipFill>
          <a:blip r:embed="rId7"/>
          <a:stretch>
            <a:fillRect/>
          </a:stretch>
        </p:blipFill>
        <p:spPr>
          <a:xfrm>
            <a:off x="1504903" y="1173253"/>
            <a:ext cx="50116" cy="331322"/>
          </a:xfrm>
          <a:prstGeom prst="rect">
            <a:avLst/>
          </a:prstGeom>
        </p:spPr>
      </p:pic>
      <p:pic>
        <p:nvPicPr>
          <p:cNvPr id="11" name="Picture 10"/>
          <p:cNvPicPr>
            <a:picLocks noChangeAspect="1"/>
          </p:cNvPicPr>
          <p:nvPr/>
        </p:nvPicPr>
        <p:blipFill rotWithShape="1">
          <a:blip r:embed="rId8"/>
          <a:srcRect r="77869"/>
          <a:stretch/>
        </p:blipFill>
        <p:spPr>
          <a:xfrm>
            <a:off x="2752096" y="2018645"/>
            <a:ext cx="163720" cy="1777241"/>
          </a:xfrm>
          <a:prstGeom prst="rect">
            <a:avLst/>
          </a:prstGeom>
        </p:spPr>
      </p:pic>
      <p:cxnSp>
        <p:nvCxnSpPr>
          <p:cNvPr id="16" name="Straight Connector 15"/>
          <p:cNvCxnSpPr/>
          <p:nvPr/>
        </p:nvCxnSpPr>
        <p:spPr>
          <a:xfrm>
            <a:off x="1536761" y="1178862"/>
            <a:ext cx="1307047" cy="835400"/>
          </a:xfrm>
          <a:prstGeom prst="line">
            <a:avLst/>
          </a:prstGeom>
        </p:spPr>
        <p:style>
          <a:lnRef idx="1">
            <a:schemeClr val="dk1"/>
          </a:lnRef>
          <a:fillRef idx="0">
            <a:schemeClr val="dk1"/>
          </a:fillRef>
          <a:effectRef idx="0">
            <a:schemeClr val="dk1"/>
          </a:effectRef>
          <a:fontRef idx="minor">
            <a:schemeClr val="tx1"/>
          </a:fontRef>
        </p:style>
      </p:cxnSp>
      <p:sp>
        <p:nvSpPr>
          <p:cNvPr id="18" name="Rectangle 17"/>
          <p:cNvSpPr/>
          <p:nvPr/>
        </p:nvSpPr>
        <p:spPr>
          <a:xfrm>
            <a:off x="6352863" y="4596868"/>
            <a:ext cx="2710084" cy="400110"/>
          </a:xfrm>
          <a:prstGeom prst="rect">
            <a:avLst/>
          </a:prstGeom>
        </p:spPr>
        <p:txBody>
          <a:bodyPr wrap="square" lIns="91439" tIns="45720" rIns="91439" bIns="45720">
            <a:spAutoFit/>
          </a:bodyPr>
          <a:lstStyle/>
          <a:p>
            <a:pPr algn="r"/>
            <a:r>
              <a:rPr lang="en-US" sz="1000" b="1" dirty="0" smtClean="0">
                <a:latin typeface="Cambria" panose="02040503050406030204" pitchFamily="18" charset="0"/>
                <a:ea typeface="Cambria" panose="02040503050406030204" pitchFamily="18" charset="0"/>
              </a:rPr>
              <a:t>Budinger </a:t>
            </a:r>
            <a:r>
              <a:rPr lang="en-US" sz="1000" b="1" dirty="0">
                <a:latin typeface="Cambria" panose="02040503050406030204" pitchFamily="18" charset="0"/>
                <a:ea typeface="Cambria" panose="02040503050406030204" pitchFamily="18" charset="0"/>
              </a:rPr>
              <a:t>et al., 2016; </a:t>
            </a:r>
            <a:r>
              <a:rPr lang="en-US" sz="1000" b="1" dirty="0" err="1">
                <a:latin typeface="Cambria" panose="02040503050406030204" pitchFamily="18" charset="0"/>
                <a:ea typeface="Cambria" panose="02040503050406030204" pitchFamily="18" charset="0"/>
              </a:rPr>
              <a:t>Zempeltzi</a:t>
            </a:r>
            <a:r>
              <a:rPr lang="en-US" sz="1000" b="1" dirty="0">
                <a:latin typeface="Cambria" panose="02040503050406030204" pitchFamily="18" charset="0"/>
                <a:ea typeface="Cambria" panose="02040503050406030204" pitchFamily="18" charset="0"/>
              </a:rPr>
              <a:t> et al., 2020</a:t>
            </a:r>
          </a:p>
          <a:p>
            <a:pPr algn="r"/>
            <a:endParaRPr lang="en-US" sz="1000" b="1" dirty="0">
              <a:latin typeface="Cambria" panose="02040503050406030204" pitchFamily="18" charset="0"/>
              <a:ea typeface="Cambria" panose="02040503050406030204" pitchFamily="18" charset="0"/>
            </a:endParaRPr>
          </a:p>
        </p:txBody>
      </p:sp>
      <p:sp>
        <p:nvSpPr>
          <p:cNvPr id="2" name="Slide Number Placeholder 1"/>
          <p:cNvSpPr>
            <a:spLocks noGrp="1"/>
          </p:cNvSpPr>
          <p:nvPr>
            <p:ph type="sldNum" sz="quarter" idx="12"/>
          </p:nvPr>
        </p:nvSpPr>
        <p:spPr/>
        <p:txBody>
          <a:bodyPr/>
          <a:lstStyle/>
          <a:p>
            <a:fld id="{5134D717-9C71-40EE-9818-90DD4B666C46}" type="slidenum">
              <a:rPr lang="en-US" smtClean="0"/>
              <a:pPr/>
              <a:t>11</a:t>
            </a:fld>
            <a:endParaRPr lang="en-US" dirty="0"/>
          </a:p>
        </p:txBody>
      </p:sp>
      <p:sp>
        <p:nvSpPr>
          <p:cNvPr id="19" name="TextBox 18"/>
          <p:cNvSpPr txBox="1"/>
          <p:nvPr/>
        </p:nvSpPr>
        <p:spPr>
          <a:xfrm>
            <a:off x="8228798" y="1562513"/>
            <a:ext cx="908278" cy="215444"/>
          </a:xfrm>
          <a:prstGeom prst="rect">
            <a:avLst/>
          </a:prstGeom>
          <a:noFill/>
        </p:spPr>
        <p:txBody>
          <a:bodyPr wrap="square" rtlCol="0">
            <a:spAutoFit/>
          </a:bodyPr>
          <a:lstStyle/>
          <a:p>
            <a:r>
              <a:rPr lang="en-US" sz="800" b="1" dirty="0" smtClean="0">
                <a:latin typeface="Cambria" panose="02040503050406030204" pitchFamily="18" charset="0"/>
                <a:ea typeface="Cambria" panose="02040503050406030204" pitchFamily="18" charset="0"/>
              </a:rPr>
              <a:t>Vishal Kannan</a:t>
            </a:r>
            <a:endParaRPr lang="en-US" sz="800" b="1" dirty="0">
              <a:latin typeface="Cambria" panose="02040503050406030204" pitchFamily="18" charset="0"/>
              <a:ea typeface="Cambria" panose="02040503050406030204" pitchFamily="18" charset="0"/>
            </a:endParaRPr>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72814" y="840173"/>
            <a:ext cx="555050" cy="731520"/>
          </a:xfrm>
          <a:prstGeom prst="rect">
            <a:avLst/>
          </a:prstGeom>
        </p:spPr>
      </p:pic>
      <p:pic>
        <p:nvPicPr>
          <p:cNvPr id="5" name="Picture 4"/>
          <p:cNvPicPr>
            <a:picLocks noChangeAspect="1"/>
          </p:cNvPicPr>
          <p:nvPr/>
        </p:nvPicPr>
        <p:blipFill rotWithShape="1">
          <a:blip r:embed="rId10" cstate="print">
            <a:extLst>
              <a:ext uri="{28A0092B-C50C-407E-A947-70E740481C1C}">
                <a14:useLocalDpi xmlns:a14="http://schemas.microsoft.com/office/drawing/2010/main" val="0"/>
              </a:ext>
            </a:extLst>
          </a:blip>
          <a:srcRect l="14330" t="13522" r="67758" b="16046"/>
          <a:stretch/>
        </p:blipFill>
        <p:spPr>
          <a:xfrm>
            <a:off x="2936299" y="2226395"/>
            <a:ext cx="1023066" cy="1512168"/>
          </a:xfrm>
          <a:prstGeom prst="rect">
            <a:avLst/>
          </a:prstGeom>
        </p:spPr>
      </p:pic>
      <p:pic>
        <p:nvPicPr>
          <p:cNvPr id="26" name="Picture 25"/>
          <p:cNvPicPr>
            <a:picLocks noChangeAspect="1"/>
          </p:cNvPicPr>
          <p:nvPr/>
        </p:nvPicPr>
        <p:blipFill rotWithShape="1">
          <a:blip r:embed="rId11" cstate="print">
            <a:extLst>
              <a:ext uri="{28A0092B-C50C-407E-A947-70E740481C1C}">
                <a14:useLocalDpi xmlns:a14="http://schemas.microsoft.com/office/drawing/2010/main" val="0"/>
              </a:ext>
            </a:extLst>
          </a:blip>
          <a:srcRect r="17345"/>
          <a:stretch/>
        </p:blipFill>
        <p:spPr>
          <a:xfrm>
            <a:off x="3959365" y="1900285"/>
            <a:ext cx="2284574" cy="2072204"/>
          </a:xfrm>
          <a:prstGeom prst="rect">
            <a:avLst/>
          </a:prstGeom>
        </p:spPr>
      </p:pic>
      <p:cxnSp>
        <p:nvCxnSpPr>
          <p:cNvPr id="27" name="Straight Connector 26"/>
          <p:cNvCxnSpPr/>
          <p:nvPr/>
        </p:nvCxnSpPr>
        <p:spPr>
          <a:xfrm>
            <a:off x="4283968" y="2355726"/>
            <a:ext cx="2232248"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4283968" y="2643758"/>
            <a:ext cx="2232248"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4283968" y="3003798"/>
            <a:ext cx="2232248"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4283968" y="3435846"/>
            <a:ext cx="2232248"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6033337" y="2096326"/>
            <a:ext cx="750869" cy="246221"/>
          </a:xfrm>
          <a:prstGeom prst="rect">
            <a:avLst/>
          </a:prstGeom>
          <a:noFill/>
        </p:spPr>
        <p:txBody>
          <a:bodyPr wrap="square" rtlCol="0">
            <a:spAutoFit/>
          </a:bodyPr>
          <a:lstStyle/>
          <a:p>
            <a:pPr algn="ctr"/>
            <a:r>
              <a:rPr lang="en-US" sz="1000" dirty="0" smtClean="0">
                <a:latin typeface="Cambria" panose="02040503050406030204" pitchFamily="18" charset="0"/>
                <a:ea typeface="Cambria" panose="02040503050406030204" pitchFamily="18" charset="0"/>
              </a:rPr>
              <a:t>I/II/III</a:t>
            </a:r>
            <a:endParaRPr lang="en-US" sz="1000" dirty="0">
              <a:latin typeface="Cambria" panose="02040503050406030204" pitchFamily="18" charset="0"/>
              <a:ea typeface="Cambria" panose="02040503050406030204" pitchFamily="18" charset="0"/>
            </a:endParaRPr>
          </a:p>
        </p:txBody>
      </p:sp>
      <p:sp>
        <p:nvSpPr>
          <p:cNvPr id="36" name="TextBox 35"/>
          <p:cNvSpPr txBox="1"/>
          <p:nvPr/>
        </p:nvSpPr>
        <p:spPr>
          <a:xfrm>
            <a:off x="6149991" y="1805469"/>
            <a:ext cx="460174" cy="200055"/>
          </a:xfrm>
          <a:prstGeom prst="rect">
            <a:avLst/>
          </a:prstGeom>
          <a:noFill/>
          <a:ln>
            <a:solidFill>
              <a:schemeClr val="tx1"/>
            </a:solidFill>
          </a:ln>
        </p:spPr>
        <p:txBody>
          <a:bodyPr wrap="square" rtlCol="0">
            <a:spAutoFit/>
          </a:bodyPr>
          <a:lstStyle/>
          <a:p>
            <a:pPr algn="ctr"/>
            <a:r>
              <a:rPr lang="en-US" sz="700" dirty="0" smtClean="0">
                <a:latin typeface="Cambria" panose="02040503050406030204" pitchFamily="18" charset="0"/>
                <a:ea typeface="Cambria" panose="02040503050406030204" pitchFamily="18" charset="0"/>
              </a:rPr>
              <a:t>Layers</a:t>
            </a:r>
            <a:endParaRPr lang="en-US" sz="700" dirty="0">
              <a:latin typeface="Cambria" panose="02040503050406030204" pitchFamily="18" charset="0"/>
              <a:ea typeface="Cambria" panose="02040503050406030204" pitchFamily="18" charset="0"/>
            </a:endParaRPr>
          </a:p>
        </p:txBody>
      </p:sp>
      <p:sp>
        <p:nvSpPr>
          <p:cNvPr id="37" name="TextBox 36"/>
          <p:cNvSpPr txBox="1"/>
          <p:nvPr/>
        </p:nvSpPr>
        <p:spPr>
          <a:xfrm>
            <a:off x="5976015" y="2374450"/>
            <a:ext cx="750869" cy="246221"/>
          </a:xfrm>
          <a:prstGeom prst="rect">
            <a:avLst/>
          </a:prstGeom>
          <a:noFill/>
        </p:spPr>
        <p:txBody>
          <a:bodyPr wrap="square" rtlCol="0">
            <a:spAutoFit/>
          </a:bodyPr>
          <a:lstStyle/>
          <a:p>
            <a:pPr algn="ctr"/>
            <a:r>
              <a:rPr lang="en-US" sz="1000" dirty="0" smtClean="0">
                <a:latin typeface="Cambria" panose="02040503050406030204" pitchFamily="18" charset="0"/>
                <a:ea typeface="Cambria" panose="02040503050406030204" pitchFamily="18" charset="0"/>
              </a:rPr>
              <a:t>IV</a:t>
            </a:r>
            <a:endParaRPr lang="en-US" sz="1000" dirty="0">
              <a:latin typeface="Cambria" panose="02040503050406030204" pitchFamily="18" charset="0"/>
              <a:ea typeface="Cambria" panose="02040503050406030204" pitchFamily="18" charset="0"/>
            </a:endParaRPr>
          </a:p>
        </p:txBody>
      </p:sp>
      <p:sp>
        <p:nvSpPr>
          <p:cNvPr id="38" name="TextBox 37"/>
          <p:cNvSpPr txBox="1"/>
          <p:nvPr/>
        </p:nvSpPr>
        <p:spPr>
          <a:xfrm>
            <a:off x="5976015" y="2689124"/>
            <a:ext cx="750869" cy="246221"/>
          </a:xfrm>
          <a:prstGeom prst="rect">
            <a:avLst/>
          </a:prstGeom>
          <a:noFill/>
        </p:spPr>
        <p:txBody>
          <a:bodyPr wrap="square" rtlCol="0">
            <a:spAutoFit/>
          </a:bodyPr>
          <a:lstStyle/>
          <a:p>
            <a:pPr algn="ctr"/>
            <a:r>
              <a:rPr lang="en-US" sz="1000" dirty="0" smtClean="0">
                <a:latin typeface="Cambria" panose="02040503050406030204" pitchFamily="18" charset="0"/>
                <a:ea typeface="Cambria" panose="02040503050406030204" pitchFamily="18" charset="0"/>
              </a:rPr>
              <a:t>Va</a:t>
            </a:r>
            <a:endParaRPr lang="en-US" sz="1000" dirty="0">
              <a:latin typeface="Cambria" panose="02040503050406030204" pitchFamily="18" charset="0"/>
              <a:ea typeface="Cambria" panose="02040503050406030204" pitchFamily="18" charset="0"/>
            </a:endParaRPr>
          </a:p>
        </p:txBody>
      </p:sp>
      <p:sp>
        <p:nvSpPr>
          <p:cNvPr id="39" name="TextBox 38"/>
          <p:cNvSpPr txBox="1"/>
          <p:nvPr/>
        </p:nvSpPr>
        <p:spPr>
          <a:xfrm>
            <a:off x="5976015" y="3096712"/>
            <a:ext cx="750869" cy="246221"/>
          </a:xfrm>
          <a:prstGeom prst="rect">
            <a:avLst/>
          </a:prstGeom>
          <a:noFill/>
        </p:spPr>
        <p:txBody>
          <a:bodyPr wrap="square" rtlCol="0">
            <a:spAutoFit/>
          </a:bodyPr>
          <a:lstStyle/>
          <a:p>
            <a:pPr algn="ctr"/>
            <a:r>
              <a:rPr lang="en-US" sz="1000" dirty="0" smtClean="0">
                <a:latin typeface="Cambria" panose="02040503050406030204" pitchFamily="18" charset="0"/>
                <a:ea typeface="Cambria" panose="02040503050406030204" pitchFamily="18" charset="0"/>
              </a:rPr>
              <a:t>Vb</a:t>
            </a:r>
            <a:endParaRPr lang="en-US" sz="1000" dirty="0">
              <a:latin typeface="Cambria" panose="02040503050406030204" pitchFamily="18" charset="0"/>
              <a:ea typeface="Cambria" panose="02040503050406030204" pitchFamily="18" charset="0"/>
            </a:endParaRPr>
          </a:p>
        </p:txBody>
      </p:sp>
      <p:sp>
        <p:nvSpPr>
          <p:cNvPr id="40" name="TextBox 39"/>
          <p:cNvSpPr txBox="1"/>
          <p:nvPr/>
        </p:nvSpPr>
        <p:spPr>
          <a:xfrm>
            <a:off x="5993828" y="3480241"/>
            <a:ext cx="750869" cy="246221"/>
          </a:xfrm>
          <a:prstGeom prst="rect">
            <a:avLst/>
          </a:prstGeom>
          <a:noFill/>
        </p:spPr>
        <p:txBody>
          <a:bodyPr wrap="square" rtlCol="0">
            <a:spAutoFit/>
          </a:bodyPr>
          <a:lstStyle/>
          <a:p>
            <a:pPr algn="ctr"/>
            <a:r>
              <a:rPr lang="en-US" sz="1000" dirty="0" smtClean="0">
                <a:latin typeface="Cambria" panose="02040503050406030204" pitchFamily="18" charset="0"/>
                <a:ea typeface="Cambria" panose="02040503050406030204" pitchFamily="18" charset="0"/>
              </a:rPr>
              <a:t>VI</a:t>
            </a:r>
            <a:endParaRPr lang="en-US" sz="1000" dirty="0">
              <a:latin typeface="Cambria" panose="02040503050406030204" pitchFamily="18" charset="0"/>
              <a:ea typeface="Cambria" panose="02040503050406030204" pitchFamily="18" charset="0"/>
            </a:endParaRPr>
          </a:p>
        </p:txBody>
      </p:sp>
      <p:pic>
        <p:nvPicPr>
          <p:cNvPr id="43" name="Picture 42"/>
          <p:cNvPicPr>
            <a:picLocks noChangeAspect="1"/>
          </p:cNvPicPr>
          <p:nvPr/>
        </p:nvPicPr>
        <p:blipFill rotWithShape="1">
          <a:blip r:embed="rId12" cstate="print">
            <a:extLst>
              <a:ext uri="{28A0092B-C50C-407E-A947-70E740481C1C}">
                <a14:useLocalDpi xmlns:a14="http://schemas.microsoft.com/office/drawing/2010/main" val="0"/>
              </a:ext>
            </a:extLst>
          </a:blip>
          <a:srcRect l="14563" t="5628" r="23225" b="11544"/>
          <a:stretch/>
        </p:blipFill>
        <p:spPr>
          <a:xfrm>
            <a:off x="6726884" y="2335578"/>
            <a:ext cx="2213695" cy="1569202"/>
          </a:xfrm>
          <a:prstGeom prst="rect">
            <a:avLst/>
          </a:prstGeom>
        </p:spPr>
      </p:pic>
      <p:sp>
        <p:nvSpPr>
          <p:cNvPr id="49" name="Abgerundetes Rechteck 72"/>
          <p:cNvSpPr/>
          <p:nvPr/>
        </p:nvSpPr>
        <p:spPr>
          <a:xfrm flipH="1">
            <a:off x="491069" y="2476592"/>
            <a:ext cx="1819681" cy="263226"/>
          </a:xfrm>
          <a:prstGeom prst="roundRect">
            <a:avLst>
              <a:gd name="adj" fmla="val 10881"/>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de-DE" sz="1275"/>
          </a:p>
        </p:txBody>
      </p:sp>
      <p:sp>
        <p:nvSpPr>
          <p:cNvPr id="51" name="TextBox 50"/>
          <p:cNvSpPr txBox="1"/>
          <p:nvPr/>
        </p:nvSpPr>
        <p:spPr>
          <a:xfrm>
            <a:off x="320081" y="2460976"/>
            <a:ext cx="2161658" cy="261610"/>
          </a:xfrm>
          <a:prstGeom prst="rect">
            <a:avLst/>
          </a:prstGeom>
          <a:noFill/>
        </p:spPr>
        <p:txBody>
          <a:bodyPr wrap="square" rtlCol="0">
            <a:spAutoFit/>
          </a:bodyPr>
          <a:lstStyle/>
          <a:p>
            <a:pPr algn="ctr"/>
            <a:r>
              <a:rPr lang="en-US" sz="1100" dirty="0" smtClean="0">
                <a:latin typeface="Cambria" pitchFamily="18" charset="0"/>
                <a:ea typeface="Cambria" pitchFamily="18" charset="0"/>
              </a:rPr>
              <a:t>Bregma: 4.65mm; ML: 1mm</a:t>
            </a:r>
            <a:endParaRPr lang="en-US" sz="1100" dirty="0"/>
          </a:p>
        </p:txBody>
      </p:sp>
      <p:sp>
        <p:nvSpPr>
          <p:cNvPr id="52" name="Abgerundetes Rechteck 72"/>
          <p:cNvSpPr/>
          <p:nvPr/>
        </p:nvSpPr>
        <p:spPr>
          <a:xfrm flipH="1">
            <a:off x="2699792" y="4046908"/>
            <a:ext cx="1430776" cy="482506"/>
          </a:xfrm>
          <a:prstGeom prst="roundRect">
            <a:avLst>
              <a:gd name="adj" fmla="val 10881"/>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sz="1275">
              <a:solidFill>
                <a:schemeClr val="tx1"/>
              </a:solidFill>
            </a:endParaRPr>
          </a:p>
        </p:txBody>
      </p:sp>
      <p:sp>
        <p:nvSpPr>
          <p:cNvPr id="53" name="Abgerundetes Rechteck 72"/>
          <p:cNvSpPr/>
          <p:nvPr/>
        </p:nvSpPr>
        <p:spPr>
          <a:xfrm flipH="1">
            <a:off x="4413359" y="4352580"/>
            <a:ext cx="1648693" cy="482506"/>
          </a:xfrm>
          <a:prstGeom prst="roundRect">
            <a:avLst>
              <a:gd name="adj" fmla="val 10881"/>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de-DE" sz="1275"/>
          </a:p>
        </p:txBody>
      </p:sp>
      <p:sp>
        <p:nvSpPr>
          <p:cNvPr id="54" name="Abgerundetes Rechteck 72"/>
          <p:cNvSpPr/>
          <p:nvPr/>
        </p:nvSpPr>
        <p:spPr>
          <a:xfrm flipH="1">
            <a:off x="7376711" y="4083918"/>
            <a:ext cx="818770" cy="300428"/>
          </a:xfrm>
          <a:prstGeom prst="roundRect">
            <a:avLst>
              <a:gd name="adj" fmla="val 10881"/>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275"/>
          </a:p>
        </p:txBody>
      </p:sp>
      <p:sp>
        <p:nvSpPr>
          <p:cNvPr id="55" name="TextBox 54"/>
          <p:cNvSpPr txBox="1"/>
          <p:nvPr/>
        </p:nvSpPr>
        <p:spPr>
          <a:xfrm>
            <a:off x="2643942" y="4049678"/>
            <a:ext cx="1569080" cy="461665"/>
          </a:xfrm>
          <a:prstGeom prst="rect">
            <a:avLst/>
          </a:prstGeom>
          <a:noFill/>
        </p:spPr>
        <p:txBody>
          <a:bodyPr wrap="square" rtlCol="0">
            <a:spAutoFit/>
          </a:bodyPr>
          <a:lstStyle/>
          <a:p>
            <a:pPr algn="ctr"/>
            <a:r>
              <a:rPr lang="en-US" sz="1200" dirty="0" smtClean="0">
                <a:latin typeface="Cambria" pitchFamily="18" charset="0"/>
                <a:ea typeface="Cambria" pitchFamily="18" charset="0"/>
              </a:rPr>
              <a:t>Local field potentials </a:t>
            </a:r>
          </a:p>
          <a:p>
            <a:pPr algn="ctr"/>
            <a:r>
              <a:rPr lang="en-US" sz="1200" dirty="0" smtClean="0">
                <a:latin typeface="Cambria" pitchFamily="18" charset="0"/>
                <a:ea typeface="Cambria" pitchFamily="18" charset="0"/>
              </a:rPr>
              <a:t>(LFPs)</a:t>
            </a:r>
            <a:endParaRPr lang="en-US" sz="1200" dirty="0"/>
          </a:p>
        </p:txBody>
      </p:sp>
      <p:sp>
        <p:nvSpPr>
          <p:cNvPr id="56" name="TextBox 55"/>
          <p:cNvSpPr txBox="1"/>
          <p:nvPr/>
        </p:nvSpPr>
        <p:spPr>
          <a:xfrm>
            <a:off x="4353953" y="4349569"/>
            <a:ext cx="1731974" cy="461665"/>
          </a:xfrm>
          <a:prstGeom prst="rect">
            <a:avLst/>
          </a:prstGeom>
          <a:noFill/>
          <a:ln>
            <a:noFill/>
          </a:ln>
        </p:spPr>
        <p:txBody>
          <a:bodyPr wrap="square" rtlCol="0">
            <a:spAutoFit/>
          </a:bodyPr>
          <a:lstStyle/>
          <a:p>
            <a:pPr algn="ctr"/>
            <a:r>
              <a:rPr lang="en-US" sz="1200" dirty="0" smtClean="0">
                <a:latin typeface="Cambria" panose="02040503050406030204" pitchFamily="18" charset="0"/>
                <a:ea typeface="Cambria" panose="02040503050406030204" pitchFamily="18" charset="0"/>
              </a:rPr>
              <a:t>Current Source Density</a:t>
            </a:r>
          </a:p>
          <a:p>
            <a:pPr algn="ctr"/>
            <a:r>
              <a:rPr lang="en-US" sz="1200" dirty="0" smtClean="0">
                <a:latin typeface="Cambria" panose="02040503050406030204" pitchFamily="18" charset="0"/>
                <a:ea typeface="Cambria" panose="02040503050406030204" pitchFamily="18" charset="0"/>
              </a:rPr>
              <a:t>(CSD)</a:t>
            </a:r>
            <a:endParaRPr lang="en-US" sz="1200" dirty="0">
              <a:latin typeface="Cambria" panose="02040503050406030204" pitchFamily="18" charset="0"/>
              <a:ea typeface="Cambria" panose="02040503050406030204" pitchFamily="18" charset="0"/>
            </a:endParaRPr>
          </a:p>
        </p:txBody>
      </p:sp>
      <p:sp>
        <p:nvSpPr>
          <p:cNvPr id="57" name="TextBox 56"/>
          <p:cNvSpPr txBox="1"/>
          <p:nvPr/>
        </p:nvSpPr>
        <p:spPr>
          <a:xfrm>
            <a:off x="7381326" y="4082966"/>
            <a:ext cx="815169" cy="276999"/>
          </a:xfrm>
          <a:prstGeom prst="rect">
            <a:avLst/>
          </a:prstGeom>
          <a:noFill/>
        </p:spPr>
        <p:txBody>
          <a:bodyPr wrap="square" rtlCol="0">
            <a:spAutoFit/>
          </a:bodyPr>
          <a:lstStyle/>
          <a:p>
            <a:pPr algn="ctr"/>
            <a:r>
              <a:rPr lang="en-US" sz="1200" dirty="0" smtClean="0">
                <a:latin typeface="Cambria" pitchFamily="18" charset="0"/>
                <a:ea typeface="Cambria" pitchFamily="18" charset="0"/>
              </a:rPr>
              <a:t>AVREC</a:t>
            </a:r>
            <a:endParaRPr lang="en-US" sz="1200" dirty="0"/>
          </a:p>
        </p:txBody>
      </p:sp>
      <p:sp>
        <p:nvSpPr>
          <p:cNvPr id="58" name="Curved Down Arrow 57"/>
          <p:cNvSpPr/>
          <p:nvPr/>
        </p:nvSpPr>
        <p:spPr>
          <a:xfrm>
            <a:off x="3635896" y="1453732"/>
            <a:ext cx="864096" cy="360040"/>
          </a:xfrm>
          <a:prstGeom prst="curved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chemeClr val="tx1"/>
              </a:solidFill>
            </a:endParaRPr>
          </a:p>
        </p:txBody>
      </p:sp>
      <p:sp>
        <p:nvSpPr>
          <p:cNvPr id="59" name="TextBox 58"/>
          <p:cNvSpPr txBox="1"/>
          <p:nvPr/>
        </p:nvSpPr>
        <p:spPr>
          <a:xfrm>
            <a:off x="3491880" y="997854"/>
            <a:ext cx="1152128" cy="461665"/>
          </a:xfrm>
          <a:prstGeom prst="rect">
            <a:avLst/>
          </a:prstGeom>
          <a:noFill/>
          <a:ln>
            <a:noFill/>
          </a:ln>
        </p:spPr>
        <p:txBody>
          <a:bodyPr wrap="square" rtlCol="0">
            <a:spAutoFit/>
          </a:bodyPr>
          <a:lstStyle/>
          <a:p>
            <a:pPr algn="ctr"/>
            <a:r>
              <a:rPr lang="en-US" sz="1200" dirty="0" smtClean="0">
                <a:latin typeface="Cambria" panose="02040503050406030204" pitchFamily="18" charset="0"/>
                <a:ea typeface="Cambria" panose="02040503050406030204" pitchFamily="18" charset="0"/>
              </a:rPr>
              <a:t>Second spatial derivative</a:t>
            </a:r>
            <a:endParaRPr lang="en-US" sz="1200" dirty="0">
              <a:latin typeface="Cambria" panose="02040503050406030204" pitchFamily="18" charset="0"/>
              <a:ea typeface="Cambria" panose="02040503050406030204" pitchFamily="18" charset="0"/>
            </a:endParaRPr>
          </a:p>
        </p:txBody>
      </p:sp>
      <p:sp>
        <p:nvSpPr>
          <p:cNvPr id="60" name="Curved Down Arrow 59"/>
          <p:cNvSpPr/>
          <p:nvPr/>
        </p:nvSpPr>
        <p:spPr>
          <a:xfrm rot="20324177">
            <a:off x="5937213" y="1224218"/>
            <a:ext cx="864096" cy="360040"/>
          </a:xfrm>
          <a:prstGeom prst="curved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chemeClr val="tx1"/>
              </a:solidFill>
            </a:endParaRPr>
          </a:p>
        </p:txBody>
      </p:sp>
      <p:pic>
        <p:nvPicPr>
          <p:cNvPr id="61" name="Picture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401" y="2898468"/>
            <a:ext cx="1756732" cy="1380010"/>
          </a:xfrm>
          <a:prstGeom prst="rect">
            <a:avLst/>
          </a:prstGeom>
        </p:spPr>
      </p:pic>
      <p:cxnSp>
        <p:nvCxnSpPr>
          <p:cNvPr id="17" name="Straight Connector 16"/>
          <p:cNvCxnSpPr/>
          <p:nvPr/>
        </p:nvCxnSpPr>
        <p:spPr>
          <a:xfrm>
            <a:off x="1534951" y="1495676"/>
            <a:ext cx="1329340" cy="2173796"/>
          </a:xfrm>
          <a:prstGeom prst="line">
            <a:avLst/>
          </a:prstGeom>
        </p:spPr>
        <p:style>
          <a:lnRef idx="1">
            <a:schemeClr val="dk1"/>
          </a:lnRef>
          <a:fillRef idx="0">
            <a:schemeClr val="dk1"/>
          </a:fillRef>
          <a:effectRef idx="0">
            <a:schemeClr val="dk1"/>
          </a:effectRef>
          <a:fontRef idx="minor">
            <a:schemeClr val="tx1"/>
          </a:fontRef>
        </p:style>
      </p:cxnSp>
      <p:sp>
        <p:nvSpPr>
          <p:cNvPr id="66" name="Abgerundetes Rechteck 72"/>
          <p:cNvSpPr/>
          <p:nvPr/>
        </p:nvSpPr>
        <p:spPr>
          <a:xfrm flipH="1">
            <a:off x="877434" y="4407422"/>
            <a:ext cx="1030269" cy="263226"/>
          </a:xfrm>
          <a:prstGeom prst="roundRect">
            <a:avLst>
              <a:gd name="adj" fmla="val 10881"/>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75"/>
          </a:p>
        </p:txBody>
      </p:sp>
      <p:sp>
        <p:nvSpPr>
          <p:cNvPr id="67" name="TextBox 66"/>
          <p:cNvSpPr txBox="1"/>
          <p:nvPr/>
        </p:nvSpPr>
        <p:spPr>
          <a:xfrm>
            <a:off x="901310" y="4391806"/>
            <a:ext cx="1006394" cy="261610"/>
          </a:xfrm>
          <a:prstGeom prst="rect">
            <a:avLst/>
          </a:prstGeom>
          <a:noFill/>
        </p:spPr>
        <p:txBody>
          <a:bodyPr wrap="square" rtlCol="0">
            <a:spAutoFit/>
          </a:bodyPr>
          <a:lstStyle/>
          <a:p>
            <a:pPr algn="ctr"/>
            <a:r>
              <a:rPr lang="en-US" sz="1100" dirty="0" smtClean="0">
                <a:latin typeface="Cambria" pitchFamily="18" charset="0"/>
                <a:ea typeface="Cambria" pitchFamily="18" charset="0"/>
              </a:rPr>
              <a:t>Nissl Staining</a:t>
            </a:r>
            <a:endParaRPr lang="en-US" sz="1100" dirty="0"/>
          </a:p>
        </p:txBody>
      </p:sp>
      <p:pic>
        <p:nvPicPr>
          <p:cNvPr id="68" name="Picture 67"/>
          <p:cNvPicPr>
            <a:picLocks noChangeAspect="1"/>
          </p:cNvPicPr>
          <p:nvPr/>
        </p:nvPicPr>
        <p:blipFill>
          <a:blip r:embed="rId7"/>
          <a:stretch>
            <a:fillRect/>
          </a:stretch>
        </p:blipFill>
        <p:spPr>
          <a:xfrm flipH="1">
            <a:off x="1835696" y="3253236"/>
            <a:ext cx="45719" cy="302253"/>
          </a:xfrm>
          <a:prstGeom prst="rect">
            <a:avLst/>
          </a:prstGeom>
        </p:spPr>
      </p:pic>
      <p:pic>
        <p:nvPicPr>
          <p:cNvPr id="47"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14">
            <a:duotone>
              <a:schemeClr val="accent6">
                <a:shade val="45000"/>
                <a:satMod val="135000"/>
              </a:schemeClr>
              <a:prstClr val="white"/>
            </a:duotone>
          </a:blip>
          <a:srcRect l="62512" b="59042"/>
          <a:stretch/>
        </p:blipFill>
        <p:spPr>
          <a:xfrm>
            <a:off x="7620000" y="121237"/>
            <a:ext cx="648676" cy="274512"/>
          </a:xfrm>
          <a:prstGeom prst="rect">
            <a:avLst/>
          </a:prstGeom>
        </p:spPr>
      </p:pic>
      <p:pic>
        <p:nvPicPr>
          <p:cNvPr id="48" name="Picture 4"/>
          <p:cNvPicPr>
            <a:picLocks noChangeAspect="1" noChangeArrowheads="1"/>
          </p:cNvPicPr>
          <p:nvPr/>
        </p:nvPicPr>
        <p:blipFill>
          <a:blip r:embed="rId15"/>
          <a:srcRect/>
          <a:stretch>
            <a:fillRect/>
          </a:stretch>
        </p:blipFill>
        <p:spPr bwMode="auto">
          <a:xfrm rot="5400000">
            <a:off x="5114941" y="3076431"/>
            <a:ext cx="218008" cy="1952460"/>
          </a:xfrm>
          <a:prstGeom prst="rect">
            <a:avLst/>
          </a:prstGeom>
          <a:noFill/>
          <a:ln w="9525">
            <a:noFill/>
            <a:miter lim="800000"/>
            <a:headEnd/>
            <a:tailEnd/>
          </a:ln>
          <a:effectLst/>
        </p:spPr>
      </p:pic>
      <p:sp>
        <p:nvSpPr>
          <p:cNvPr id="50" name="TextBox 49"/>
          <p:cNvSpPr txBox="1"/>
          <p:nvPr/>
        </p:nvSpPr>
        <p:spPr>
          <a:xfrm>
            <a:off x="5702127" y="4093904"/>
            <a:ext cx="602992" cy="246221"/>
          </a:xfrm>
          <a:prstGeom prst="rect">
            <a:avLst/>
          </a:prstGeom>
          <a:noFill/>
        </p:spPr>
        <p:txBody>
          <a:bodyPr wrap="square" rtlCol="0">
            <a:spAutoFit/>
          </a:bodyPr>
          <a:lstStyle/>
          <a:p>
            <a:r>
              <a:rPr lang="en-US" sz="1000" b="1" dirty="0">
                <a:latin typeface="Cambria" panose="02040503050406030204" pitchFamily="18" charset="0"/>
                <a:ea typeface="Cambria" panose="02040503050406030204" pitchFamily="18" charset="0"/>
              </a:rPr>
              <a:t>source</a:t>
            </a:r>
          </a:p>
        </p:txBody>
      </p:sp>
      <p:sp>
        <p:nvSpPr>
          <p:cNvPr id="62" name="TextBox 61"/>
          <p:cNvSpPr txBox="1"/>
          <p:nvPr/>
        </p:nvSpPr>
        <p:spPr>
          <a:xfrm>
            <a:off x="4191762" y="4086307"/>
            <a:ext cx="452246" cy="246221"/>
          </a:xfrm>
          <a:prstGeom prst="rect">
            <a:avLst/>
          </a:prstGeom>
          <a:noFill/>
        </p:spPr>
        <p:txBody>
          <a:bodyPr wrap="square" rtlCol="0">
            <a:spAutoFit/>
          </a:bodyPr>
          <a:lstStyle/>
          <a:p>
            <a:r>
              <a:rPr lang="en-US" sz="1000" b="1" dirty="0">
                <a:latin typeface="Cambria" panose="02040503050406030204" pitchFamily="18" charset="0"/>
                <a:ea typeface="Cambria" panose="02040503050406030204" pitchFamily="18" charset="0"/>
              </a:rPr>
              <a:t>sink</a:t>
            </a:r>
          </a:p>
        </p:txBody>
      </p:sp>
    </p:spTree>
    <p:extLst>
      <p:ext uri="{BB962C8B-B14F-4D97-AF65-F5344CB8AC3E}">
        <p14:creationId xmlns:p14="http://schemas.microsoft.com/office/powerpoint/2010/main" val="234464611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p:bldP spid="38" grpId="0"/>
      <p:bldP spid="39" grpId="0"/>
      <p:bldP spid="40" grpId="0"/>
      <p:bldP spid="52" grpId="0" animBg="1"/>
      <p:bldP spid="53" grpId="0" animBg="1"/>
      <p:bldP spid="54" grpId="0" animBg="1"/>
      <p:bldP spid="55" grpId="0"/>
      <p:bldP spid="56" grpId="0"/>
      <p:bldP spid="57" grpId="0"/>
      <p:bldP spid="58" grpId="0" animBg="1"/>
      <p:bldP spid="59" grpId="0"/>
      <p:bldP spid="60" grpId="0" animBg="1"/>
      <p:bldP spid="66" grpId="0" animBg="1"/>
      <p:bldP spid="67" grpId="0"/>
      <p:bldP spid="50" grpId="0"/>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6" name="Rectangle 14"/>
          <p:cNvSpPr>
            <a:spLocks noChangeArrowheads="1"/>
          </p:cNvSpPr>
          <p:nvPr/>
        </p:nvSpPr>
        <p:spPr bwMode="auto">
          <a:xfrm>
            <a:off x="8604250" y="3738563"/>
            <a:ext cx="401638" cy="187325"/>
          </a:xfrm>
          <a:prstGeom prst="rect">
            <a:avLst/>
          </a:prstGeom>
          <a:solidFill>
            <a:srgbClr val="FFFFFF"/>
          </a:solidFill>
          <a:ln w="25560" cap="flat">
            <a:no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ANALYSIS</a:t>
            </a:r>
            <a:endParaRPr lang="en-US" sz="2800" b="1" dirty="0">
              <a:solidFill>
                <a:srgbClr val="000000"/>
              </a:solidFill>
              <a:latin typeface="Cambria" pitchFamily="16" charset="0"/>
              <a:ea typeface="Cambria" pitchFamily="16" charset="0"/>
              <a:cs typeface="Cambria" pitchFamily="16" charset="0"/>
            </a:endParaRPr>
          </a:p>
        </p:txBody>
      </p:sp>
      <p:sp>
        <p:nvSpPr>
          <p:cNvPr id="46"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cxnSp>
        <p:nvCxnSpPr>
          <p:cNvPr id="8" name="Straight Connector 7"/>
          <p:cNvCxnSpPr/>
          <p:nvPr/>
        </p:nvCxnSpPr>
        <p:spPr>
          <a:xfrm>
            <a:off x="3333501" y="1780356"/>
            <a:ext cx="0" cy="1944216"/>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3333501" y="3724572"/>
            <a:ext cx="2880320" cy="0"/>
          </a:xfrm>
          <a:prstGeom prst="line">
            <a:avLst/>
          </a:prstGeom>
        </p:spPr>
        <p:style>
          <a:lnRef idx="1">
            <a:schemeClr val="dk1"/>
          </a:lnRef>
          <a:fillRef idx="0">
            <a:schemeClr val="dk1"/>
          </a:fillRef>
          <a:effectRef idx="0">
            <a:schemeClr val="dk1"/>
          </a:effectRef>
          <a:fontRef idx="minor">
            <a:schemeClr val="tx1"/>
          </a:fontRef>
        </p:style>
      </p:cxnSp>
      <p:sp>
        <p:nvSpPr>
          <p:cNvPr id="10" name="Rectangle 9"/>
          <p:cNvSpPr/>
          <p:nvPr/>
        </p:nvSpPr>
        <p:spPr>
          <a:xfrm>
            <a:off x="3405509" y="3580556"/>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405509" y="3426743"/>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405509" y="3268909"/>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3405509" y="3118966"/>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405509" y="2965352"/>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405509" y="2801789"/>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405509" y="2644995"/>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3405509" y="2488054"/>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693541" y="3580556"/>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3693541" y="3426743"/>
            <a:ext cx="72008" cy="7200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3693541" y="3268909"/>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3693541" y="3118966"/>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3693541" y="2965352"/>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3693541" y="2801789"/>
            <a:ext cx="72008" cy="7200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3693541" y="2644995"/>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3981573" y="3572101"/>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3981573" y="3418288"/>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3981573" y="3260454"/>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3981573" y="3110511"/>
            <a:ext cx="72008" cy="7200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3981573" y="2956897"/>
            <a:ext cx="72008" cy="7200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4269605" y="3571958"/>
            <a:ext cx="72008" cy="72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4269605" y="3418145"/>
            <a:ext cx="72008" cy="72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269605" y="3260311"/>
            <a:ext cx="72008" cy="72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4269605" y="3110368"/>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4269605" y="2956754"/>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a:off x="4269605" y="2793191"/>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557637" y="3571958"/>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4557637" y="3418145"/>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4557637" y="3260311"/>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4557637" y="3110368"/>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a:off x="4557637" y="2956754"/>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4557637" y="2793191"/>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4557637" y="2636397"/>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4557637" y="2479456"/>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4845669" y="3571958"/>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4845669" y="3418145"/>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4845669" y="3260311"/>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4845669" y="3110368"/>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4845669" y="2956754"/>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4845669" y="2793191"/>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4845669" y="2636397"/>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p:nvSpPr>
        <p:spPr>
          <a:xfrm>
            <a:off x="4845669" y="2479456"/>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5133701" y="3579509"/>
            <a:ext cx="72008" cy="7200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5133701" y="3425696"/>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5133701" y="3267862"/>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5133701" y="3117919"/>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5133701" y="2964305"/>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5421733" y="3571958"/>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p:cNvSpPr/>
          <p:nvPr/>
        </p:nvSpPr>
        <p:spPr>
          <a:xfrm>
            <a:off x="5421733" y="3418145"/>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p:cNvSpPr/>
          <p:nvPr/>
        </p:nvSpPr>
        <p:spPr>
          <a:xfrm>
            <a:off x="5421733" y="3260311"/>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p:cNvSpPr/>
          <p:nvPr/>
        </p:nvSpPr>
        <p:spPr>
          <a:xfrm>
            <a:off x="5421733" y="3110368"/>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p:cNvSpPr/>
          <p:nvPr/>
        </p:nvSpPr>
        <p:spPr>
          <a:xfrm>
            <a:off x="5421733" y="2956754"/>
            <a:ext cx="72008" cy="72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a:off x="5421733" y="2793191"/>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p:cNvSpPr/>
          <p:nvPr/>
        </p:nvSpPr>
        <p:spPr>
          <a:xfrm>
            <a:off x="5709765" y="3571958"/>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p:cNvSpPr/>
          <p:nvPr/>
        </p:nvSpPr>
        <p:spPr>
          <a:xfrm>
            <a:off x="5709765" y="3418145"/>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p:cNvSpPr/>
          <p:nvPr/>
        </p:nvSpPr>
        <p:spPr>
          <a:xfrm>
            <a:off x="5709765" y="3260311"/>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5709765" y="3110368"/>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a:off x="5709765" y="2956754"/>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p:cNvSpPr/>
          <p:nvPr/>
        </p:nvSpPr>
        <p:spPr>
          <a:xfrm>
            <a:off x="5709765" y="2793191"/>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a:off x="5709765" y="2636397"/>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5997797" y="3579509"/>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5997797" y="3425696"/>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5997797" y="3267862"/>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p:cNvSpPr/>
          <p:nvPr/>
        </p:nvSpPr>
        <p:spPr>
          <a:xfrm>
            <a:off x="3405509" y="2330220"/>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3405509" y="2174925"/>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4845669" y="2326571"/>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p:cNvSpPr/>
          <p:nvPr/>
        </p:nvSpPr>
        <p:spPr>
          <a:xfrm>
            <a:off x="4845669" y="2177531"/>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4845669" y="2031593"/>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itle 3"/>
          <p:cNvSpPr txBox="1">
            <a:spLocks/>
          </p:cNvSpPr>
          <p:nvPr/>
        </p:nvSpPr>
        <p:spPr>
          <a:xfrm>
            <a:off x="233662" y="549425"/>
            <a:ext cx="6786610" cy="527462"/>
          </a:xfrm>
          <a:prstGeom prst="rect">
            <a:avLst/>
          </a:prstGeom>
        </p:spPr>
        <p:txBody>
          <a:bodyPr vert="horz" lIns="91439" tIns="45720" rIns="91439" bIns="45720" anchor="b">
            <a:noAutofit/>
          </a:bodyPr>
          <a:lstStyle/>
          <a:p>
            <a:pPr>
              <a:spcBef>
                <a:spcPct val="0"/>
              </a:spcBef>
              <a:defRPr/>
            </a:pPr>
            <a:r>
              <a:rPr lang="en-US" sz="2000" b="1" cap="small" dirty="0" smtClean="0">
                <a:solidFill>
                  <a:schemeClr val="tx2"/>
                </a:solidFill>
                <a:latin typeface="Cambria" pitchFamily="18" charset="0"/>
                <a:ea typeface="Cambria" pitchFamily="18" charset="0"/>
                <a:cs typeface="+mj-cs"/>
              </a:rPr>
              <a:t>FORAGING BEHAVIOR</a:t>
            </a:r>
            <a:endParaRPr lang="en-US" sz="2000" b="1" cap="small" dirty="0">
              <a:solidFill>
                <a:schemeClr val="tx2"/>
              </a:solidFill>
              <a:latin typeface="Cambria" pitchFamily="18" charset="0"/>
              <a:ea typeface="Cambria" pitchFamily="18" charset="0"/>
              <a:cs typeface="+mj-cs"/>
            </a:endParaRPr>
          </a:p>
        </p:txBody>
      </p:sp>
      <p:sp>
        <p:nvSpPr>
          <p:cNvPr id="84" name="TextBox 83"/>
          <p:cNvSpPr txBox="1"/>
          <p:nvPr/>
        </p:nvSpPr>
        <p:spPr>
          <a:xfrm>
            <a:off x="4341613" y="3709306"/>
            <a:ext cx="757064" cy="353943"/>
          </a:xfrm>
          <a:prstGeom prst="rect">
            <a:avLst/>
          </a:prstGeom>
          <a:noFill/>
        </p:spPr>
        <p:txBody>
          <a:bodyPr wrap="square" rtlCol="0">
            <a:spAutoFit/>
          </a:bodyPr>
          <a:lstStyle/>
          <a:p>
            <a:r>
              <a:rPr lang="en-US" dirty="0" smtClean="0">
                <a:latin typeface="Cambria" panose="02040503050406030204" pitchFamily="18" charset="0"/>
                <a:ea typeface="Cambria" panose="02040503050406030204" pitchFamily="18" charset="0"/>
              </a:rPr>
              <a:t>Trials</a:t>
            </a:r>
            <a:endParaRPr lang="en-US" dirty="0">
              <a:latin typeface="Cambria" panose="02040503050406030204" pitchFamily="18" charset="0"/>
              <a:ea typeface="Cambria" panose="02040503050406030204" pitchFamily="18" charset="0"/>
            </a:endParaRPr>
          </a:p>
        </p:txBody>
      </p:sp>
      <p:sp>
        <p:nvSpPr>
          <p:cNvPr id="85" name="TextBox 84"/>
          <p:cNvSpPr txBox="1"/>
          <p:nvPr/>
        </p:nvSpPr>
        <p:spPr>
          <a:xfrm rot="16200000">
            <a:off x="2789455" y="2590239"/>
            <a:ext cx="741615" cy="353943"/>
          </a:xfrm>
          <a:prstGeom prst="rect">
            <a:avLst/>
          </a:prstGeom>
          <a:noFill/>
        </p:spPr>
        <p:txBody>
          <a:bodyPr wrap="square" rtlCol="0">
            <a:spAutoFit/>
          </a:bodyPr>
          <a:lstStyle/>
          <a:p>
            <a:r>
              <a:rPr lang="en-US" dirty="0" smtClean="0">
                <a:latin typeface="Cambria" panose="02040503050406030204" pitchFamily="18" charset="0"/>
                <a:ea typeface="Cambria" panose="02040503050406030204" pitchFamily="18" charset="0"/>
              </a:rPr>
              <a:t>Pokes</a:t>
            </a:r>
            <a:endParaRPr lang="en-US" dirty="0">
              <a:latin typeface="Cambria" panose="02040503050406030204" pitchFamily="18" charset="0"/>
              <a:ea typeface="Cambria" panose="02040503050406030204" pitchFamily="18" charset="0"/>
            </a:endParaRPr>
          </a:p>
        </p:txBody>
      </p:sp>
      <p:sp>
        <p:nvSpPr>
          <p:cNvPr id="86" name="Abgerundetes Rechteck 72"/>
          <p:cNvSpPr/>
          <p:nvPr/>
        </p:nvSpPr>
        <p:spPr>
          <a:xfrm flipH="1">
            <a:off x="683568" y="2930841"/>
            <a:ext cx="1217876" cy="1332270"/>
          </a:xfrm>
          <a:prstGeom prst="roundRect">
            <a:avLst>
              <a:gd name="adj" fmla="val 10881"/>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de-DE" sz="1275"/>
          </a:p>
        </p:txBody>
      </p:sp>
      <p:sp>
        <p:nvSpPr>
          <p:cNvPr id="87" name="Rectangle 86"/>
          <p:cNvSpPr/>
          <p:nvPr/>
        </p:nvSpPr>
        <p:spPr>
          <a:xfrm>
            <a:off x="790600" y="3085030"/>
            <a:ext cx="72008" cy="7200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p:cNvSpPr/>
          <p:nvPr/>
        </p:nvSpPr>
        <p:spPr>
          <a:xfrm>
            <a:off x="790600" y="3289003"/>
            <a:ext cx="72008" cy="720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p:cNvSpPr/>
          <p:nvPr/>
        </p:nvSpPr>
        <p:spPr>
          <a:xfrm>
            <a:off x="790600" y="3492173"/>
            <a:ext cx="72008" cy="720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790600" y="3699091"/>
            <a:ext cx="72008" cy="7200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p:cNvSpPr txBox="1"/>
          <p:nvPr/>
        </p:nvSpPr>
        <p:spPr>
          <a:xfrm>
            <a:off x="826604" y="3013312"/>
            <a:ext cx="736207" cy="215444"/>
          </a:xfrm>
          <a:prstGeom prst="rect">
            <a:avLst/>
          </a:prstGeom>
          <a:noFill/>
        </p:spPr>
        <p:txBody>
          <a:bodyPr wrap="square" rtlCol="0">
            <a:spAutoFit/>
          </a:bodyPr>
          <a:lstStyle/>
          <a:p>
            <a:r>
              <a:rPr lang="en-US" sz="800" dirty="0" smtClean="0">
                <a:latin typeface="Cambria" panose="02040503050406030204" pitchFamily="18" charset="0"/>
                <a:ea typeface="Cambria" panose="02040503050406030204" pitchFamily="18" charset="0"/>
              </a:rPr>
              <a:t>Unrewarded</a:t>
            </a:r>
            <a:endParaRPr lang="en-US" sz="800" dirty="0">
              <a:latin typeface="Cambria" panose="02040503050406030204" pitchFamily="18" charset="0"/>
              <a:ea typeface="Cambria" panose="02040503050406030204" pitchFamily="18" charset="0"/>
            </a:endParaRPr>
          </a:p>
        </p:txBody>
      </p:sp>
      <p:sp>
        <p:nvSpPr>
          <p:cNvPr id="92" name="TextBox 91"/>
          <p:cNvSpPr txBox="1"/>
          <p:nvPr/>
        </p:nvSpPr>
        <p:spPr>
          <a:xfrm>
            <a:off x="821326" y="3215862"/>
            <a:ext cx="976405" cy="215444"/>
          </a:xfrm>
          <a:prstGeom prst="rect">
            <a:avLst/>
          </a:prstGeom>
          <a:noFill/>
        </p:spPr>
        <p:txBody>
          <a:bodyPr wrap="square" rtlCol="0">
            <a:spAutoFit/>
          </a:bodyPr>
          <a:lstStyle/>
          <a:p>
            <a:r>
              <a:rPr lang="en-US" sz="800" dirty="0" smtClean="0">
                <a:latin typeface="Cambria" panose="02040503050406030204" pitchFamily="18" charset="0"/>
                <a:ea typeface="Cambria" panose="02040503050406030204" pitchFamily="18" charset="0"/>
              </a:rPr>
              <a:t>Trials with p = 1.0</a:t>
            </a:r>
            <a:endParaRPr lang="en-US" sz="800" dirty="0">
              <a:latin typeface="Cambria" panose="02040503050406030204" pitchFamily="18" charset="0"/>
              <a:ea typeface="Cambria" panose="02040503050406030204" pitchFamily="18" charset="0"/>
            </a:endParaRPr>
          </a:p>
        </p:txBody>
      </p:sp>
      <p:sp>
        <p:nvSpPr>
          <p:cNvPr id="93" name="TextBox 92"/>
          <p:cNvSpPr txBox="1"/>
          <p:nvPr/>
        </p:nvSpPr>
        <p:spPr>
          <a:xfrm>
            <a:off x="826604" y="3418412"/>
            <a:ext cx="1074840" cy="215444"/>
          </a:xfrm>
          <a:prstGeom prst="rect">
            <a:avLst/>
          </a:prstGeom>
          <a:noFill/>
        </p:spPr>
        <p:txBody>
          <a:bodyPr wrap="square" rtlCol="0">
            <a:spAutoFit/>
          </a:bodyPr>
          <a:lstStyle/>
          <a:p>
            <a:r>
              <a:rPr lang="en-US" sz="800" dirty="0" smtClean="0">
                <a:latin typeface="Cambria" panose="02040503050406030204" pitchFamily="18" charset="0"/>
                <a:ea typeface="Cambria" panose="02040503050406030204" pitchFamily="18" charset="0"/>
              </a:rPr>
              <a:t>Trials with p = 0.75</a:t>
            </a:r>
            <a:endParaRPr lang="en-US" sz="800" dirty="0">
              <a:latin typeface="Cambria" panose="02040503050406030204" pitchFamily="18" charset="0"/>
              <a:ea typeface="Cambria" panose="02040503050406030204" pitchFamily="18" charset="0"/>
            </a:endParaRPr>
          </a:p>
        </p:txBody>
      </p:sp>
      <p:sp>
        <p:nvSpPr>
          <p:cNvPr id="94" name="TextBox 93"/>
          <p:cNvSpPr txBox="1"/>
          <p:nvPr/>
        </p:nvSpPr>
        <p:spPr>
          <a:xfrm>
            <a:off x="821326" y="3627373"/>
            <a:ext cx="976405" cy="215444"/>
          </a:xfrm>
          <a:prstGeom prst="rect">
            <a:avLst/>
          </a:prstGeom>
          <a:noFill/>
        </p:spPr>
        <p:txBody>
          <a:bodyPr wrap="square" rtlCol="0">
            <a:spAutoFit/>
          </a:bodyPr>
          <a:lstStyle/>
          <a:p>
            <a:r>
              <a:rPr lang="en-US" sz="800" dirty="0" smtClean="0">
                <a:latin typeface="Cambria" panose="02040503050406030204" pitchFamily="18" charset="0"/>
                <a:ea typeface="Cambria" panose="02040503050406030204" pitchFamily="18" charset="0"/>
              </a:rPr>
              <a:t>Trials with p = 0.5</a:t>
            </a:r>
            <a:endParaRPr lang="en-US" sz="800" dirty="0">
              <a:latin typeface="Cambria" panose="02040503050406030204" pitchFamily="18" charset="0"/>
              <a:ea typeface="Cambria" panose="02040503050406030204" pitchFamily="18" charset="0"/>
            </a:endParaRPr>
          </a:p>
        </p:txBody>
      </p:sp>
      <p:pic>
        <p:nvPicPr>
          <p:cNvPr id="95" name="Picture 2"/>
          <p:cNvPicPr>
            <a:picLocks noChangeAspect="1" noChangeArrowheads="1"/>
          </p:cNvPicPr>
          <p:nvPr/>
        </p:nvPicPr>
        <p:blipFill>
          <a:blip r:embed="rId5"/>
          <a:srcRect/>
          <a:stretch>
            <a:fillRect/>
          </a:stretch>
        </p:blipFill>
        <p:spPr bwMode="auto">
          <a:xfrm>
            <a:off x="457200" y="1411384"/>
            <a:ext cx="1354072" cy="1121282"/>
          </a:xfrm>
          <a:prstGeom prst="rect">
            <a:avLst/>
          </a:prstGeom>
          <a:noFill/>
          <a:ln w="9525">
            <a:noFill/>
            <a:miter lim="800000"/>
            <a:headEnd/>
            <a:tailEnd/>
          </a:ln>
          <a:effectLst/>
        </p:spPr>
      </p:pic>
      <p:sp>
        <p:nvSpPr>
          <p:cNvPr id="96" name="Rectangle 95"/>
          <p:cNvSpPr/>
          <p:nvPr/>
        </p:nvSpPr>
        <p:spPr>
          <a:xfrm>
            <a:off x="20362" y="4748310"/>
            <a:ext cx="1326412" cy="246221"/>
          </a:xfrm>
          <a:prstGeom prst="rect">
            <a:avLst/>
          </a:prstGeom>
        </p:spPr>
        <p:txBody>
          <a:bodyPr wrap="square" lIns="91439" tIns="45720" rIns="91439" bIns="45720">
            <a:spAutoFit/>
          </a:bodyPr>
          <a:lstStyle/>
          <a:p>
            <a:pPr algn="r"/>
            <a:r>
              <a:rPr lang="en-US" sz="1000" b="1" dirty="0">
                <a:latin typeface="Cambria" panose="02040503050406030204" pitchFamily="18" charset="0"/>
                <a:ea typeface="Cambria" panose="02040503050406030204" pitchFamily="18" charset="0"/>
              </a:rPr>
              <a:t>Lottem et al., 2018</a:t>
            </a:r>
          </a:p>
        </p:txBody>
      </p:sp>
      <p:sp>
        <p:nvSpPr>
          <p:cNvPr id="97" name="TextBox 96"/>
          <p:cNvSpPr txBox="1"/>
          <p:nvPr/>
        </p:nvSpPr>
        <p:spPr>
          <a:xfrm>
            <a:off x="693421" y="3836334"/>
            <a:ext cx="1179259" cy="338554"/>
          </a:xfrm>
          <a:prstGeom prst="rect">
            <a:avLst/>
          </a:prstGeom>
          <a:noFill/>
        </p:spPr>
        <p:txBody>
          <a:bodyPr wrap="square" rtlCol="0">
            <a:spAutoFit/>
          </a:bodyPr>
          <a:lstStyle/>
          <a:p>
            <a:r>
              <a:rPr lang="en-US" sz="800" dirty="0" smtClean="0">
                <a:latin typeface="Cambria" panose="02040503050406030204" pitchFamily="18" charset="0"/>
                <a:ea typeface="Cambria" panose="02040503050406030204" pitchFamily="18" charset="0"/>
              </a:rPr>
              <a:t>Note: Colored ones are rewarded</a:t>
            </a:r>
            <a:endParaRPr lang="en-US" sz="800" dirty="0">
              <a:latin typeface="Cambria" panose="02040503050406030204" pitchFamily="18" charset="0"/>
              <a:ea typeface="Cambria" panose="02040503050406030204" pitchFamily="18" charset="0"/>
            </a:endParaRPr>
          </a:p>
        </p:txBody>
      </p:sp>
      <p:sp>
        <p:nvSpPr>
          <p:cNvPr id="98" name="TextBox 97"/>
          <p:cNvSpPr txBox="1"/>
          <p:nvPr/>
        </p:nvSpPr>
        <p:spPr>
          <a:xfrm>
            <a:off x="4341613" y="1432953"/>
            <a:ext cx="1074928" cy="353943"/>
          </a:xfrm>
          <a:prstGeom prst="rect">
            <a:avLst/>
          </a:prstGeom>
          <a:noFill/>
          <a:ln>
            <a:solidFill>
              <a:schemeClr val="tx1"/>
            </a:solidFill>
          </a:ln>
        </p:spPr>
        <p:txBody>
          <a:bodyPr wrap="square" rtlCol="0">
            <a:spAutoFit/>
          </a:bodyPr>
          <a:lstStyle/>
          <a:p>
            <a:r>
              <a:rPr lang="en-US" dirty="0" smtClean="0">
                <a:latin typeface="Cambria" panose="02040503050406030204" pitchFamily="18" charset="0"/>
                <a:ea typeface="Cambria" panose="02040503050406030204" pitchFamily="18" charset="0"/>
              </a:rPr>
              <a:t>Last poke</a:t>
            </a:r>
            <a:endParaRPr lang="en-US" dirty="0">
              <a:latin typeface="Cambria" panose="02040503050406030204" pitchFamily="18" charset="0"/>
              <a:ea typeface="Cambria" panose="02040503050406030204" pitchFamily="18" charset="0"/>
            </a:endParaRPr>
          </a:p>
        </p:txBody>
      </p:sp>
      <p:sp>
        <p:nvSpPr>
          <p:cNvPr id="99" name="TextBox 98"/>
          <p:cNvSpPr txBox="1"/>
          <p:nvPr/>
        </p:nvSpPr>
        <p:spPr>
          <a:xfrm>
            <a:off x="4629360" y="4149396"/>
            <a:ext cx="1149340" cy="353943"/>
          </a:xfrm>
          <a:prstGeom prst="rect">
            <a:avLst/>
          </a:prstGeom>
          <a:noFill/>
          <a:ln>
            <a:solidFill>
              <a:schemeClr val="tx1"/>
            </a:solidFill>
          </a:ln>
        </p:spPr>
        <p:txBody>
          <a:bodyPr wrap="square" rtlCol="0">
            <a:spAutoFit/>
          </a:bodyPr>
          <a:lstStyle/>
          <a:p>
            <a:r>
              <a:rPr lang="en-US" dirty="0" smtClean="0">
                <a:latin typeface="Cambria" panose="02040503050406030204" pitchFamily="18" charset="0"/>
                <a:ea typeface="Cambria" panose="02040503050406030204" pitchFamily="18" charset="0"/>
              </a:rPr>
              <a:t>First poke</a:t>
            </a:r>
            <a:endParaRPr lang="en-US" dirty="0">
              <a:latin typeface="Cambria" panose="02040503050406030204" pitchFamily="18" charset="0"/>
              <a:ea typeface="Cambria" panose="02040503050406030204" pitchFamily="18" charset="0"/>
            </a:endParaRPr>
          </a:p>
        </p:txBody>
      </p:sp>
      <p:cxnSp>
        <p:nvCxnSpPr>
          <p:cNvPr id="100" name="Straight Arrow Connector 99"/>
          <p:cNvCxnSpPr/>
          <p:nvPr/>
        </p:nvCxnSpPr>
        <p:spPr>
          <a:xfrm flipV="1">
            <a:off x="5519644" y="1482984"/>
            <a:ext cx="869288" cy="727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p:cNvCxnSpPr>
            <a:stCxn id="39" idx="0"/>
          </p:cNvCxnSpPr>
          <p:nvPr/>
        </p:nvCxnSpPr>
        <p:spPr>
          <a:xfrm flipV="1">
            <a:off x="4305609" y="1816361"/>
            <a:ext cx="108012" cy="976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p:cNvCxnSpPr>
            <a:stCxn id="26" idx="2"/>
          </p:cNvCxnSpPr>
          <p:nvPr/>
        </p:nvCxnSpPr>
        <p:spPr>
          <a:xfrm>
            <a:off x="4017577" y="3644109"/>
            <a:ext cx="576064" cy="70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p:cNvCxnSpPr/>
          <p:nvPr/>
        </p:nvCxnSpPr>
        <p:spPr>
          <a:xfrm flipV="1">
            <a:off x="5889785" y="3805036"/>
            <a:ext cx="612068" cy="425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p:cNvCxnSpPr/>
          <p:nvPr/>
        </p:nvCxnSpPr>
        <p:spPr>
          <a:xfrm>
            <a:off x="5889785" y="4375004"/>
            <a:ext cx="756084" cy="127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7" name="TextBox 106"/>
          <p:cNvSpPr txBox="1"/>
          <p:nvPr/>
        </p:nvSpPr>
        <p:spPr>
          <a:xfrm>
            <a:off x="6479930" y="1308018"/>
            <a:ext cx="1362960" cy="353943"/>
          </a:xfrm>
          <a:prstGeom prst="rect">
            <a:avLst/>
          </a:prstGeom>
          <a:noFill/>
          <a:ln>
            <a:solidFill>
              <a:schemeClr val="tx1"/>
            </a:solidFill>
          </a:ln>
        </p:spPr>
        <p:txBody>
          <a:bodyPr wrap="square" rtlCol="0">
            <a:spAutoFit/>
          </a:bodyPr>
          <a:lstStyle/>
          <a:p>
            <a:r>
              <a:rPr lang="en-US" dirty="0" smtClean="0">
                <a:latin typeface="Cambria" panose="02040503050406030204" pitchFamily="18" charset="0"/>
                <a:ea typeface="Cambria" panose="02040503050406030204" pitchFamily="18" charset="0"/>
              </a:rPr>
              <a:t>Unrewarded</a:t>
            </a:r>
            <a:endParaRPr lang="en-US" dirty="0">
              <a:latin typeface="Cambria" panose="02040503050406030204" pitchFamily="18" charset="0"/>
              <a:ea typeface="Cambria" panose="02040503050406030204" pitchFamily="18" charset="0"/>
            </a:endParaRPr>
          </a:p>
        </p:txBody>
      </p:sp>
      <p:sp>
        <p:nvSpPr>
          <p:cNvPr id="108" name="TextBox 107"/>
          <p:cNvSpPr txBox="1"/>
          <p:nvPr/>
        </p:nvSpPr>
        <p:spPr>
          <a:xfrm>
            <a:off x="6582468" y="3579509"/>
            <a:ext cx="1157884" cy="353943"/>
          </a:xfrm>
          <a:prstGeom prst="rect">
            <a:avLst/>
          </a:prstGeom>
          <a:noFill/>
          <a:ln>
            <a:solidFill>
              <a:schemeClr val="tx1"/>
            </a:solidFill>
          </a:ln>
        </p:spPr>
        <p:txBody>
          <a:bodyPr wrap="square" rtlCol="0">
            <a:spAutoFit/>
          </a:bodyPr>
          <a:lstStyle/>
          <a:p>
            <a:r>
              <a:rPr lang="en-US" dirty="0" smtClean="0">
                <a:latin typeface="Cambria" panose="02040503050406030204" pitchFamily="18" charset="0"/>
                <a:ea typeface="Cambria" panose="02040503050406030204" pitchFamily="18" charset="0"/>
              </a:rPr>
              <a:t>Rewarded</a:t>
            </a:r>
            <a:endParaRPr lang="en-US" dirty="0">
              <a:latin typeface="Cambria" panose="02040503050406030204" pitchFamily="18" charset="0"/>
              <a:ea typeface="Cambria" panose="02040503050406030204" pitchFamily="18" charset="0"/>
            </a:endParaRPr>
          </a:p>
        </p:txBody>
      </p:sp>
      <p:sp>
        <p:nvSpPr>
          <p:cNvPr id="109" name="TextBox 108"/>
          <p:cNvSpPr txBox="1"/>
          <p:nvPr/>
        </p:nvSpPr>
        <p:spPr>
          <a:xfrm>
            <a:off x="6732240" y="4375004"/>
            <a:ext cx="1362960" cy="353943"/>
          </a:xfrm>
          <a:prstGeom prst="rect">
            <a:avLst/>
          </a:prstGeom>
          <a:noFill/>
          <a:ln>
            <a:solidFill>
              <a:schemeClr val="tx1"/>
            </a:solidFill>
          </a:ln>
        </p:spPr>
        <p:txBody>
          <a:bodyPr wrap="square" rtlCol="0">
            <a:spAutoFit/>
          </a:bodyPr>
          <a:lstStyle/>
          <a:p>
            <a:r>
              <a:rPr lang="en-US" dirty="0" smtClean="0">
                <a:latin typeface="Cambria" panose="02040503050406030204" pitchFamily="18" charset="0"/>
                <a:ea typeface="Cambria" panose="02040503050406030204" pitchFamily="18" charset="0"/>
              </a:rPr>
              <a:t>Unrewarded</a:t>
            </a:r>
            <a:endParaRPr lang="en-US" dirty="0">
              <a:latin typeface="Cambria" panose="02040503050406030204" pitchFamily="18" charset="0"/>
              <a:ea typeface="Cambria" panose="02040503050406030204" pitchFamily="18" charset="0"/>
            </a:endParaRPr>
          </a:p>
        </p:txBody>
      </p:sp>
      <p:sp>
        <p:nvSpPr>
          <p:cNvPr id="2" name="Slide Number Placeholder 1"/>
          <p:cNvSpPr>
            <a:spLocks noGrp="1"/>
          </p:cNvSpPr>
          <p:nvPr>
            <p:ph type="sldNum" sz="quarter" idx="12"/>
          </p:nvPr>
        </p:nvSpPr>
        <p:spPr/>
        <p:txBody>
          <a:bodyPr/>
          <a:lstStyle/>
          <a:p>
            <a:fld id="{5134D717-9C71-40EE-9818-90DD4B666C46}" type="slidenum">
              <a:rPr lang="en-US" smtClean="0"/>
              <a:pPr/>
              <a:t>12</a:t>
            </a:fld>
            <a:endParaRPr lang="en-US" dirty="0"/>
          </a:p>
        </p:txBody>
      </p:sp>
      <p:cxnSp>
        <p:nvCxnSpPr>
          <p:cNvPr id="113" name="Straight Arrow Connector 112"/>
          <p:cNvCxnSpPr/>
          <p:nvPr/>
        </p:nvCxnSpPr>
        <p:spPr>
          <a:xfrm flipV="1">
            <a:off x="4593677" y="2722600"/>
            <a:ext cx="1602142" cy="2885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4" name="TextBox 113"/>
          <p:cNvSpPr txBox="1"/>
          <p:nvPr/>
        </p:nvSpPr>
        <p:spPr>
          <a:xfrm>
            <a:off x="6335434" y="2556377"/>
            <a:ext cx="2052990"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Last rewarded poke</a:t>
            </a:r>
            <a:endParaRPr lang="en-US" dirty="0">
              <a:latin typeface="Cambria" panose="02040503050406030204" pitchFamily="18" charset="0"/>
              <a:ea typeface="Cambria" panose="02040503050406030204" pitchFamily="18" charset="0"/>
            </a:endParaRPr>
          </a:p>
        </p:txBody>
      </p:sp>
      <p:pic>
        <p:nvPicPr>
          <p:cNvPr id="106"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6">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1111572239"/>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6" name="Rectangle 14"/>
          <p:cNvSpPr>
            <a:spLocks noChangeArrowheads="1"/>
          </p:cNvSpPr>
          <p:nvPr/>
        </p:nvSpPr>
        <p:spPr bwMode="auto">
          <a:xfrm>
            <a:off x="8604250" y="3738563"/>
            <a:ext cx="401638" cy="187325"/>
          </a:xfrm>
          <a:prstGeom prst="rect">
            <a:avLst/>
          </a:prstGeom>
          <a:solidFill>
            <a:srgbClr val="FFFFFF"/>
          </a:solidFill>
          <a:ln w="25560" cap="flat">
            <a:no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RESULTS</a:t>
            </a:r>
            <a:endParaRPr lang="en-US" sz="2800" b="1" dirty="0">
              <a:solidFill>
                <a:srgbClr val="000000"/>
              </a:solidFill>
              <a:latin typeface="Cambria" pitchFamily="16" charset="0"/>
              <a:ea typeface="Cambria" pitchFamily="16" charset="0"/>
              <a:cs typeface="Cambria" pitchFamily="16" charset="0"/>
            </a:endParaRPr>
          </a:p>
        </p:txBody>
      </p:sp>
      <p:sp>
        <p:nvSpPr>
          <p:cNvPr id="46"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13</a:t>
            </a:fld>
            <a:endParaRPr lang="en-US" dirty="0"/>
          </a:p>
        </p:txBody>
      </p:sp>
      <p:sp>
        <p:nvSpPr>
          <p:cNvPr id="110" name="Title 3"/>
          <p:cNvSpPr txBox="1">
            <a:spLocks/>
          </p:cNvSpPr>
          <p:nvPr/>
        </p:nvSpPr>
        <p:spPr>
          <a:xfrm>
            <a:off x="109154" y="649288"/>
            <a:ext cx="6786610" cy="329256"/>
          </a:xfrm>
          <a:prstGeom prst="rect">
            <a:avLst/>
          </a:prstGeom>
        </p:spPr>
        <p:txBody>
          <a:bodyPr vert="horz" lIns="91439" tIns="45720" rIns="91439" bIns="45720" anchor="b">
            <a:noAutofit/>
          </a:bodyPr>
          <a:lstStyle/>
          <a:p>
            <a:pPr>
              <a:spcBef>
                <a:spcPct val="0"/>
              </a:spcBef>
              <a:defRPr/>
            </a:pPr>
            <a:r>
              <a:rPr lang="en-US" sz="2000" b="1" cap="small" dirty="0" smtClean="0">
                <a:solidFill>
                  <a:schemeClr val="tx2"/>
                </a:solidFill>
                <a:latin typeface="Cambria" pitchFamily="18" charset="0"/>
                <a:ea typeface="Cambria" pitchFamily="18" charset="0"/>
                <a:cs typeface="+mj-cs"/>
              </a:rPr>
              <a:t>GRAND AVREC (N=5)</a:t>
            </a:r>
            <a:endParaRPr lang="en-US" sz="2000" b="1" cap="small" dirty="0">
              <a:solidFill>
                <a:schemeClr val="tx2"/>
              </a:solidFill>
              <a:latin typeface="Cambria" pitchFamily="18" charset="0"/>
              <a:ea typeface="Cambria" pitchFamily="18" charset="0"/>
              <a:cs typeface="+mj-cs"/>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4008" y="1319945"/>
            <a:ext cx="4321647" cy="32400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353" y="1325203"/>
            <a:ext cx="4321647" cy="3240000"/>
          </a:xfrm>
          <a:prstGeom prst="rect">
            <a:avLst/>
          </a:prstGeom>
        </p:spPr>
      </p:pic>
      <p:pic>
        <p:nvPicPr>
          <p:cNvPr id="12"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7">
            <a:duotone>
              <a:schemeClr val="accent6">
                <a:shade val="45000"/>
                <a:satMod val="135000"/>
              </a:schemeClr>
              <a:prstClr val="white"/>
            </a:duotone>
          </a:blip>
          <a:srcRect l="62512" b="59042"/>
          <a:stretch/>
        </p:blipFill>
        <p:spPr>
          <a:xfrm>
            <a:off x="7620000" y="121237"/>
            <a:ext cx="648676" cy="274512"/>
          </a:xfrm>
          <a:prstGeom prst="rect">
            <a:avLst/>
          </a:prstGeom>
        </p:spPr>
      </p:pic>
      <p:sp>
        <p:nvSpPr>
          <p:cNvPr id="13" name="Abgerundetes Rechteck 72"/>
          <p:cNvSpPr/>
          <p:nvPr/>
        </p:nvSpPr>
        <p:spPr>
          <a:xfrm flipH="1">
            <a:off x="1135797" y="4559945"/>
            <a:ext cx="2239696" cy="286498"/>
          </a:xfrm>
          <a:prstGeom prst="roundRect">
            <a:avLst>
              <a:gd name="adj" fmla="val 10881"/>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75">
              <a:solidFill>
                <a:schemeClr val="tx1"/>
              </a:solidFill>
            </a:endParaRPr>
          </a:p>
        </p:txBody>
      </p:sp>
      <p:sp>
        <p:nvSpPr>
          <p:cNvPr id="14" name="TextBox 13"/>
          <p:cNvSpPr txBox="1"/>
          <p:nvPr/>
        </p:nvSpPr>
        <p:spPr>
          <a:xfrm>
            <a:off x="1090393" y="4562715"/>
            <a:ext cx="2357108" cy="276999"/>
          </a:xfrm>
          <a:prstGeom prst="rect">
            <a:avLst/>
          </a:prstGeom>
          <a:noFill/>
        </p:spPr>
        <p:txBody>
          <a:bodyPr wrap="square" rtlCol="0">
            <a:spAutoFit/>
          </a:bodyPr>
          <a:lstStyle/>
          <a:p>
            <a:pPr algn="ctr"/>
            <a:r>
              <a:rPr lang="en-US" sz="1200" dirty="0" smtClean="0">
                <a:latin typeface="Cambria" pitchFamily="18" charset="0"/>
                <a:ea typeface="Cambria" pitchFamily="18" charset="0"/>
              </a:rPr>
              <a:t>0</a:t>
            </a:r>
            <a:r>
              <a:rPr lang="en-US" sz="1200" baseline="30000" dirty="0" smtClean="0">
                <a:latin typeface="Cambria" pitchFamily="18" charset="0"/>
                <a:ea typeface="Cambria" pitchFamily="18" charset="0"/>
              </a:rPr>
              <a:t>th</a:t>
            </a:r>
            <a:r>
              <a:rPr lang="en-US" sz="1200" dirty="0" smtClean="0">
                <a:latin typeface="Cambria" pitchFamily="18" charset="0"/>
                <a:ea typeface="Cambria" pitchFamily="18" charset="0"/>
              </a:rPr>
              <a:t> Time point: Start of the poke </a:t>
            </a:r>
            <a:endParaRPr lang="en-US" sz="1200" dirty="0"/>
          </a:p>
        </p:txBody>
      </p:sp>
      <p:sp>
        <p:nvSpPr>
          <p:cNvPr id="15" name="Abgerundetes Rechteck 72"/>
          <p:cNvSpPr/>
          <p:nvPr/>
        </p:nvSpPr>
        <p:spPr>
          <a:xfrm flipH="1">
            <a:off x="5529478" y="4544587"/>
            <a:ext cx="2239696" cy="286498"/>
          </a:xfrm>
          <a:prstGeom prst="roundRect">
            <a:avLst>
              <a:gd name="adj" fmla="val 10881"/>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de-DE" sz="1275">
              <a:solidFill>
                <a:schemeClr val="tx1"/>
              </a:solidFill>
            </a:endParaRPr>
          </a:p>
        </p:txBody>
      </p:sp>
      <p:sp>
        <p:nvSpPr>
          <p:cNvPr id="16" name="TextBox 15"/>
          <p:cNvSpPr txBox="1"/>
          <p:nvPr/>
        </p:nvSpPr>
        <p:spPr>
          <a:xfrm>
            <a:off x="5484074" y="4547357"/>
            <a:ext cx="2357108" cy="276999"/>
          </a:xfrm>
          <a:prstGeom prst="rect">
            <a:avLst/>
          </a:prstGeom>
          <a:noFill/>
        </p:spPr>
        <p:txBody>
          <a:bodyPr wrap="square" rtlCol="0">
            <a:spAutoFit/>
          </a:bodyPr>
          <a:lstStyle/>
          <a:p>
            <a:pPr algn="ctr"/>
            <a:r>
              <a:rPr lang="en-US" sz="1200" dirty="0" smtClean="0">
                <a:latin typeface="Cambria" pitchFamily="18" charset="0"/>
                <a:ea typeface="Cambria" pitchFamily="18" charset="0"/>
              </a:rPr>
              <a:t>0</a:t>
            </a:r>
            <a:r>
              <a:rPr lang="en-US" sz="1200" baseline="30000" dirty="0" smtClean="0">
                <a:latin typeface="Cambria" pitchFamily="18" charset="0"/>
                <a:ea typeface="Cambria" pitchFamily="18" charset="0"/>
              </a:rPr>
              <a:t>th</a:t>
            </a:r>
            <a:r>
              <a:rPr lang="en-US" sz="1200" dirty="0" smtClean="0">
                <a:latin typeface="Cambria" pitchFamily="18" charset="0"/>
                <a:ea typeface="Cambria" pitchFamily="18" charset="0"/>
              </a:rPr>
              <a:t> Time point: End of the poke </a:t>
            </a:r>
            <a:endParaRPr lang="en-US" sz="1200" dirty="0"/>
          </a:p>
        </p:txBody>
      </p:sp>
    </p:spTree>
    <p:extLst>
      <p:ext uri="{BB962C8B-B14F-4D97-AF65-F5344CB8AC3E}">
        <p14:creationId xmlns:p14="http://schemas.microsoft.com/office/powerpoint/2010/main" val="4396825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7"/>
          <p:cNvSpPr>
            <a:spLocks noChangeArrowheads="1"/>
          </p:cNvSpPr>
          <p:nvPr/>
        </p:nvSpPr>
        <p:spPr bwMode="auto">
          <a:xfrm>
            <a:off x="2279650" y="2181225"/>
            <a:ext cx="590550" cy="34925"/>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sp>
        <p:nvSpPr>
          <p:cNvPr id="13327" name="Rectangle 15"/>
          <p:cNvSpPr>
            <a:spLocks noChangeArrowheads="1"/>
          </p:cNvSpPr>
          <p:nvPr/>
        </p:nvSpPr>
        <p:spPr bwMode="auto">
          <a:xfrm>
            <a:off x="3108325" y="2189163"/>
            <a:ext cx="590550" cy="49212"/>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CONCLUSION</a:t>
            </a:r>
            <a:endParaRPr lang="en-US" sz="2800" b="1" dirty="0">
              <a:solidFill>
                <a:srgbClr val="000000"/>
              </a:solidFill>
              <a:latin typeface="Cambria" pitchFamily="16" charset="0"/>
              <a:ea typeface="Cambria" pitchFamily="16" charset="0"/>
              <a:cs typeface="Cambria" pitchFamily="16" charset="0"/>
            </a:endParaRPr>
          </a:p>
        </p:txBody>
      </p:sp>
      <p:sp>
        <p:nvSpPr>
          <p:cNvPr id="10"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14</a:t>
            </a:fld>
            <a:endParaRPr lang="en-US" dirty="0"/>
          </a:p>
        </p:txBody>
      </p:sp>
      <p:sp>
        <p:nvSpPr>
          <p:cNvPr id="13" name="Abgerundetes Rechteck 72"/>
          <p:cNvSpPr/>
          <p:nvPr/>
        </p:nvSpPr>
        <p:spPr>
          <a:xfrm flipH="1">
            <a:off x="1223788" y="865342"/>
            <a:ext cx="2834640" cy="2792348"/>
          </a:xfrm>
          <a:prstGeom prst="roundRect">
            <a:avLst>
              <a:gd name="adj" fmla="val 10881"/>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sz="1275"/>
          </a:p>
        </p:txBody>
      </p:sp>
      <p:sp>
        <p:nvSpPr>
          <p:cNvPr id="14" name="TextBox 13"/>
          <p:cNvSpPr txBox="1"/>
          <p:nvPr/>
        </p:nvSpPr>
        <p:spPr>
          <a:xfrm>
            <a:off x="1346972" y="1323890"/>
            <a:ext cx="2584431" cy="2554545"/>
          </a:xfrm>
          <a:prstGeom prst="rect">
            <a:avLst/>
          </a:prstGeom>
          <a:noFill/>
        </p:spPr>
        <p:txBody>
          <a:bodyPr wrap="square" rtlCol="0">
            <a:spAutoFit/>
          </a:bodyPr>
          <a:lstStyle/>
          <a:p>
            <a:pPr marL="285750" indent="-285750">
              <a:buFont typeface="Wingdings" panose="05000000000000000000" pitchFamily="2" charset="2"/>
              <a:buChar char="Ø"/>
            </a:pPr>
            <a:r>
              <a:rPr lang="en-US" sz="1600" dirty="0" smtClean="0">
                <a:latin typeface="Cambria" pitchFamily="18" charset="0"/>
                <a:ea typeface="Cambria" pitchFamily="18" charset="0"/>
              </a:rPr>
              <a:t>FPC, IPS, and TPJ activity during exploration.</a:t>
            </a:r>
          </a:p>
          <a:p>
            <a:endParaRPr lang="en-US" sz="1600" dirty="0">
              <a:latin typeface="Cambria" pitchFamily="18" charset="0"/>
              <a:ea typeface="Cambria" pitchFamily="18" charset="0"/>
            </a:endParaRPr>
          </a:p>
          <a:p>
            <a:pPr marL="285750" indent="-285750">
              <a:buFont typeface="Wingdings" panose="05000000000000000000" pitchFamily="2" charset="2"/>
              <a:buChar char="Ø"/>
            </a:pPr>
            <a:r>
              <a:rPr lang="en-US" sz="1600" dirty="0" smtClean="0">
                <a:latin typeface="Cambria" pitchFamily="18" charset="0"/>
                <a:ea typeface="Cambria" pitchFamily="18" charset="0"/>
              </a:rPr>
              <a:t>More exploration: Stronger BOLD signals</a:t>
            </a:r>
          </a:p>
          <a:p>
            <a:pPr marL="285750" indent="-285750">
              <a:buFont typeface="Wingdings" panose="05000000000000000000" pitchFamily="2" charset="2"/>
              <a:buChar char="Ø"/>
            </a:pPr>
            <a:endParaRPr lang="en-US" sz="1600" dirty="0">
              <a:latin typeface="Cambria" pitchFamily="18" charset="0"/>
              <a:ea typeface="Cambria" pitchFamily="18" charset="0"/>
            </a:endParaRPr>
          </a:p>
          <a:p>
            <a:pPr marL="285750" indent="-285750">
              <a:buFont typeface="Wingdings" panose="05000000000000000000" pitchFamily="2" charset="2"/>
              <a:buChar char="Ø"/>
            </a:pPr>
            <a:r>
              <a:rPr lang="en-US" sz="1600" dirty="0" smtClean="0">
                <a:latin typeface="Cambria" pitchFamily="18" charset="0"/>
                <a:ea typeface="Cambria" pitchFamily="18" charset="0"/>
              </a:rPr>
              <a:t>Elderly people: Decline in exploration</a:t>
            </a:r>
            <a:endParaRPr lang="en-US" sz="1600" dirty="0">
              <a:latin typeface="Cambria" pitchFamily="18" charset="0"/>
              <a:ea typeface="Cambria" pitchFamily="18" charset="0"/>
            </a:endParaRPr>
          </a:p>
          <a:p>
            <a:endParaRPr lang="en-US" sz="1600" dirty="0"/>
          </a:p>
        </p:txBody>
      </p:sp>
      <p:sp>
        <p:nvSpPr>
          <p:cNvPr id="15" name="TextBox 14"/>
          <p:cNvSpPr txBox="1"/>
          <p:nvPr/>
        </p:nvSpPr>
        <p:spPr>
          <a:xfrm>
            <a:off x="1390292" y="940007"/>
            <a:ext cx="2497792" cy="338554"/>
          </a:xfrm>
          <a:prstGeom prst="rect">
            <a:avLst/>
          </a:prstGeom>
          <a:noFill/>
        </p:spPr>
        <p:txBody>
          <a:bodyPr wrap="square" rtlCol="0">
            <a:spAutoFit/>
          </a:bodyPr>
          <a:lstStyle/>
          <a:p>
            <a:pPr algn="ctr"/>
            <a:r>
              <a:rPr lang="en-US" sz="1600" b="1" u="sng" dirty="0" smtClean="0">
                <a:latin typeface="Cambria" panose="02040503050406030204" pitchFamily="18" charset="0"/>
                <a:ea typeface="Cambria" panose="02040503050406030204" pitchFamily="18" charset="0"/>
              </a:rPr>
              <a:t>HUMAN FORAGING TASK</a:t>
            </a:r>
            <a:endParaRPr lang="en-US" sz="1600" b="1" u="sng" dirty="0">
              <a:latin typeface="Cambria" panose="02040503050406030204" pitchFamily="18" charset="0"/>
              <a:ea typeface="Cambria" panose="02040503050406030204" pitchFamily="18" charset="0"/>
            </a:endParaRPr>
          </a:p>
        </p:txBody>
      </p:sp>
      <p:sp>
        <p:nvSpPr>
          <p:cNvPr id="16" name="Abgerundetes Rechteck 72"/>
          <p:cNvSpPr/>
          <p:nvPr/>
        </p:nvSpPr>
        <p:spPr>
          <a:xfrm flipH="1">
            <a:off x="4792018" y="865343"/>
            <a:ext cx="2836117" cy="2578596"/>
          </a:xfrm>
          <a:prstGeom prst="roundRect">
            <a:avLst>
              <a:gd name="adj" fmla="val 10881"/>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de-DE" sz="1275"/>
          </a:p>
        </p:txBody>
      </p:sp>
      <p:sp>
        <p:nvSpPr>
          <p:cNvPr id="18" name="TextBox 17"/>
          <p:cNvSpPr txBox="1"/>
          <p:nvPr/>
        </p:nvSpPr>
        <p:spPr>
          <a:xfrm>
            <a:off x="4955787" y="946418"/>
            <a:ext cx="2497792" cy="338554"/>
          </a:xfrm>
          <a:prstGeom prst="rect">
            <a:avLst/>
          </a:prstGeom>
          <a:noFill/>
        </p:spPr>
        <p:txBody>
          <a:bodyPr wrap="square" rtlCol="0">
            <a:spAutoFit/>
          </a:bodyPr>
          <a:lstStyle/>
          <a:p>
            <a:pPr algn="ctr"/>
            <a:r>
              <a:rPr lang="en-US" sz="1600" b="1" u="sng" dirty="0" smtClean="0">
                <a:latin typeface="Cambria" panose="02040503050406030204" pitchFamily="18" charset="0"/>
                <a:ea typeface="Cambria" panose="02040503050406030204" pitchFamily="18" charset="0"/>
              </a:rPr>
              <a:t>GERBIL FORAGING TASK</a:t>
            </a:r>
            <a:endParaRPr lang="en-US" sz="1600" b="1" u="sng" dirty="0">
              <a:latin typeface="Cambria" panose="02040503050406030204" pitchFamily="18" charset="0"/>
              <a:ea typeface="Cambria" panose="02040503050406030204" pitchFamily="18" charset="0"/>
            </a:endParaRPr>
          </a:p>
        </p:txBody>
      </p:sp>
      <p:sp>
        <p:nvSpPr>
          <p:cNvPr id="19" name="TextBox 18"/>
          <p:cNvSpPr txBox="1"/>
          <p:nvPr/>
        </p:nvSpPr>
        <p:spPr>
          <a:xfrm>
            <a:off x="4912467" y="1347614"/>
            <a:ext cx="2584431" cy="2062103"/>
          </a:xfrm>
          <a:prstGeom prst="rect">
            <a:avLst/>
          </a:prstGeom>
          <a:noFill/>
        </p:spPr>
        <p:txBody>
          <a:bodyPr wrap="square" rtlCol="0">
            <a:spAutoFit/>
          </a:bodyPr>
          <a:lstStyle/>
          <a:p>
            <a:pPr marL="285750" indent="-285750">
              <a:buFont typeface="Wingdings" panose="05000000000000000000" pitchFamily="2" charset="2"/>
              <a:buChar char="Ø"/>
            </a:pPr>
            <a:r>
              <a:rPr lang="en-US" sz="1600" dirty="0" smtClean="0">
                <a:latin typeface="Cambria" pitchFamily="18" charset="0"/>
                <a:ea typeface="Cambria" pitchFamily="18" charset="0"/>
              </a:rPr>
              <a:t>Stable behavior and LFP recordings</a:t>
            </a:r>
          </a:p>
          <a:p>
            <a:pPr marL="285750" indent="-285750">
              <a:buFont typeface="Wingdings" panose="05000000000000000000" pitchFamily="2" charset="2"/>
              <a:buChar char="Ø"/>
            </a:pPr>
            <a:endParaRPr lang="en-US" sz="1600" dirty="0">
              <a:latin typeface="Cambria" pitchFamily="18" charset="0"/>
              <a:ea typeface="Cambria" pitchFamily="18" charset="0"/>
            </a:endParaRPr>
          </a:p>
          <a:p>
            <a:pPr marL="285750" indent="-285750">
              <a:buFont typeface="Wingdings" panose="05000000000000000000" pitchFamily="2" charset="2"/>
              <a:buChar char="Ø"/>
            </a:pPr>
            <a:r>
              <a:rPr lang="en-US" sz="1600" dirty="0" smtClean="0">
                <a:latin typeface="Cambria" pitchFamily="18" charset="0"/>
                <a:ea typeface="Cambria" pitchFamily="18" charset="0"/>
              </a:rPr>
              <a:t>Histology: Layers </a:t>
            </a:r>
            <a:endParaRPr lang="en-US" sz="1600" dirty="0">
              <a:latin typeface="Cambria" pitchFamily="18" charset="0"/>
              <a:ea typeface="Cambria" pitchFamily="18" charset="0"/>
            </a:endParaRPr>
          </a:p>
          <a:p>
            <a:pPr marL="285750" indent="-285750">
              <a:buFont typeface="Wingdings" panose="05000000000000000000" pitchFamily="2" charset="2"/>
              <a:buChar char="Ø"/>
            </a:pPr>
            <a:endParaRPr lang="en-US" sz="1600" dirty="0" smtClean="0">
              <a:latin typeface="Cambria" pitchFamily="18" charset="0"/>
              <a:ea typeface="Cambria" pitchFamily="18" charset="0"/>
            </a:endParaRPr>
          </a:p>
          <a:p>
            <a:pPr marL="285750" indent="-285750">
              <a:buFont typeface="Wingdings" panose="05000000000000000000" pitchFamily="2" charset="2"/>
              <a:buChar char="Ø"/>
            </a:pPr>
            <a:r>
              <a:rPr lang="en-US" sz="1600" dirty="0" smtClean="0">
                <a:latin typeface="Cambria" pitchFamily="18" charset="0"/>
                <a:ea typeface="Cambria" pitchFamily="18" charset="0"/>
              </a:rPr>
              <a:t>Decision related CSD: recruitment of cortical circuits</a:t>
            </a:r>
          </a:p>
        </p:txBody>
      </p:sp>
      <p:sp>
        <p:nvSpPr>
          <p:cNvPr id="20" name="Abgerundetes Rechteck 72"/>
          <p:cNvSpPr/>
          <p:nvPr/>
        </p:nvSpPr>
        <p:spPr>
          <a:xfrm flipH="1">
            <a:off x="1691680" y="3775545"/>
            <a:ext cx="5468564" cy="873864"/>
          </a:xfrm>
          <a:prstGeom prst="roundRect">
            <a:avLst>
              <a:gd name="adj" fmla="val 10881"/>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sz="1275"/>
          </a:p>
        </p:txBody>
      </p:sp>
      <p:sp>
        <p:nvSpPr>
          <p:cNvPr id="21" name="TextBox 20"/>
          <p:cNvSpPr txBox="1"/>
          <p:nvPr/>
        </p:nvSpPr>
        <p:spPr>
          <a:xfrm>
            <a:off x="2771801" y="3850381"/>
            <a:ext cx="3375310" cy="338554"/>
          </a:xfrm>
          <a:prstGeom prst="rect">
            <a:avLst/>
          </a:prstGeom>
          <a:noFill/>
        </p:spPr>
        <p:txBody>
          <a:bodyPr wrap="square" rtlCol="0">
            <a:spAutoFit/>
          </a:bodyPr>
          <a:lstStyle/>
          <a:p>
            <a:pPr algn="ctr"/>
            <a:r>
              <a:rPr lang="en-US" sz="1600" b="1" u="sng" dirty="0" smtClean="0">
                <a:latin typeface="Cambria" panose="02040503050406030204" pitchFamily="18" charset="0"/>
                <a:ea typeface="Cambria" panose="02040503050406030204" pitchFamily="18" charset="0"/>
              </a:rPr>
              <a:t>COMPARISON BETWEEN SPECIES</a:t>
            </a:r>
            <a:endParaRPr lang="en-US" sz="1600" b="1" u="sng" dirty="0">
              <a:latin typeface="Cambria" panose="02040503050406030204" pitchFamily="18" charset="0"/>
              <a:ea typeface="Cambria" panose="02040503050406030204" pitchFamily="18" charset="0"/>
            </a:endParaRPr>
          </a:p>
        </p:txBody>
      </p:sp>
      <p:sp>
        <p:nvSpPr>
          <p:cNvPr id="22" name="TextBox 21"/>
          <p:cNvSpPr txBox="1"/>
          <p:nvPr/>
        </p:nvSpPr>
        <p:spPr>
          <a:xfrm>
            <a:off x="1753017" y="4233488"/>
            <a:ext cx="5345887"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smtClean="0">
                <a:latin typeface="Cambria" pitchFamily="18" charset="0"/>
                <a:ea typeface="Cambria" pitchFamily="18" charset="0"/>
              </a:rPr>
              <a:t>Similarities: how </a:t>
            </a:r>
            <a:r>
              <a:rPr lang="en-US" sz="1600" dirty="0">
                <a:latin typeface="Cambria" pitchFamily="18" charset="0"/>
                <a:ea typeface="Cambria" pitchFamily="18" charset="0"/>
              </a:rPr>
              <a:t>they time their </a:t>
            </a:r>
            <a:r>
              <a:rPr lang="en-US" sz="1600" dirty="0" smtClean="0">
                <a:latin typeface="Cambria" pitchFamily="18" charset="0"/>
                <a:ea typeface="Cambria" pitchFamily="18" charset="0"/>
              </a:rPr>
              <a:t>patch-leaving </a:t>
            </a:r>
            <a:r>
              <a:rPr lang="en-US" sz="1600" dirty="0">
                <a:latin typeface="Cambria" pitchFamily="18" charset="0"/>
                <a:ea typeface="Cambria" pitchFamily="18" charset="0"/>
              </a:rPr>
              <a:t>decisions</a:t>
            </a:r>
            <a:endParaRPr lang="en-US" sz="1600" dirty="0" smtClean="0">
              <a:latin typeface="Cambria" pitchFamily="18" charset="0"/>
              <a:ea typeface="Cambria" pitchFamily="18" charset="0"/>
            </a:endParaRPr>
          </a:p>
        </p:txBody>
      </p:sp>
      <p:pic>
        <p:nvPicPr>
          <p:cNvPr id="26"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5">
            <a:duotone>
              <a:schemeClr val="accent6">
                <a:shade val="45000"/>
                <a:satMod val="135000"/>
              </a:schemeClr>
              <a:prstClr val="white"/>
            </a:duotone>
          </a:blip>
          <a:srcRect l="62512" b="59042"/>
          <a:stretch/>
        </p:blipFill>
        <p:spPr>
          <a:xfrm>
            <a:off x="7661386" y="977469"/>
            <a:ext cx="736752" cy="311785"/>
          </a:xfrm>
          <a:prstGeom prst="rect">
            <a:avLst/>
          </a:prstGeom>
        </p:spPr>
      </p:pic>
      <p:pic>
        <p:nvPicPr>
          <p:cNvPr id="27"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6"/>
          <a:srcRect l="55740"/>
          <a:stretch/>
        </p:blipFill>
        <p:spPr>
          <a:xfrm>
            <a:off x="810447" y="865342"/>
            <a:ext cx="340140" cy="860391"/>
          </a:xfrm>
          <a:prstGeom prst="rect">
            <a:avLst/>
          </a:prstGeom>
        </p:spPr>
      </p:pic>
      <p:pic>
        <p:nvPicPr>
          <p:cNvPr id="28"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6"/>
          <a:srcRect l="55740"/>
          <a:stretch/>
        </p:blipFill>
        <p:spPr>
          <a:xfrm>
            <a:off x="2060362" y="3835469"/>
            <a:ext cx="181857" cy="460013"/>
          </a:xfrm>
          <a:prstGeom prst="rect">
            <a:avLst/>
          </a:prstGeom>
        </p:spPr>
      </p:pic>
      <p:pic>
        <p:nvPicPr>
          <p:cNvPr id="32"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5">
            <a:duotone>
              <a:schemeClr val="accent6">
                <a:shade val="45000"/>
                <a:satMod val="135000"/>
              </a:schemeClr>
              <a:prstClr val="white"/>
            </a:duotone>
          </a:blip>
          <a:srcRect l="62512" b="59042"/>
          <a:stretch/>
        </p:blipFill>
        <p:spPr>
          <a:xfrm>
            <a:off x="2209939" y="3959528"/>
            <a:ext cx="441999" cy="187050"/>
          </a:xfrm>
          <a:prstGeom prst="rect">
            <a:avLst/>
          </a:prstGeom>
        </p:spPr>
      </p:pic>
    </p:spTree>
    <p:extLst>
      <p:ext uri="{BB962C8B-B14F-4D97-AF65-F5344CB8AC3E}">
        <p14:creationId xmlns:p14="http://schemas.microsoft.com/office/powerpoint/2010/main" val="129398666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P spid="20" grpId="0" animBg="1"/>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7"/>
          <p:cNvSpPr>
            <a:spLocks noChangeArrowheads="1"/>
          </p:cNvSpPr>
          <p:nvPr/>
        </p:nvSpPr>
        <p:spPr bwMode="auto">
          <a:xfrm>
            <a:off x="2279650" y="2181225"/>
            <a:ext cx="590550" cy="34925"/>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sp>
        <p:nvSpPr>
          <p:cNvPr id="13327" name="Rectangle 15"/>
          <p:cNvSpPr>
            <a:spLocks noChangeArrowheads="1"/>
          </p:cNvSpPr>
          <p:nvPr/>
        </p:nvSpPr>
        <p:spPr bwMode="auto">
          <a:xfrm>
            <a:off x="3108325" y="2189163"/>
            <a:ext cx="590550" cy="49212"/>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NEXT STEPS</a:t>
            </a:r>
            <a:endParaRPr lang="en-US" sz="2800" b="1" dirty="0">
              <a:solidFill>
                <a:srgbClr val="000000"/>
              </a:solidFill>
              <a:latin typeface="Cambria" pitchFamily="16" charset="0"/>
              <a:ea typeface="Cambria" pitchFamily="16" charset="0"/>
              <a:cs typeface="Cambria" pitchFamily="16" charset="0"/>
            </a:endParaRPr>
          </a:p>
        </p:txBody>
      </p:sp>
      <p:sp>
        <p:nvSpPr>
          <p:cNvPr id="10"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15</a:t>
            </a:fld>
            <a:endParaRPr lang="en-US" dirty="0"/>
          </a:p>
        </p:txBody>
      </p:sp>
      <p:sp>
        <p:nvSpPr>
          <p:cNvPr id="13" name="Abgerundetes Rechteck 72"/>
          <p:cNvSpPr/>
          <p:nvPr/>
        </p:nvSpPr>
        <p:spPr>
          <a:xfrm flipH="1">
            <a:off x="1223788" y="771550"/>
            <a:ext cx="2834640" cy="2544375"/>
          </a:xfrm>
          <a:prstGeom prst="roundRect">
            <a:avLst>
              <a:gd name="adj" fmla="val 10881"/>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sz="1275"/>
          </a:p>
        </p:txBody>
      </p:sp>
      <p:sp>
        <p:nvSpPr>
          <p:cNvPr id="14" name="TextBox 13"/>
          <p:cNvSpPr txBox="1"/>
          <p:nvPr/>
        </p:nvSpPr>
        <p:spPr>
          <a:xfrm>
            <a:off x="1346972" y="1230098"/>
            <a:ext cx="2584431" cy="2062103"/>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Cambria" pitchFamily="18" charset="0"/>
                <a:ea typeface="Cambria" pitchFamily="18" charset="0"/>
              </a:rPr>
              <a:t>Moving to the 7T </a:t>
            </a:r>
            <a:r>
              <a:rPr lang="en-US" sz="1600" dirty="0" smtClean="0">
                <a:latin typeface="Cambria" pitchFamily="18" charset="0"/>
                <a:ea typeface="Cambria" pitchFamily="18" charset="0"/>
              </a:rPr>
              <a:t>scanner: </a:t>
            </a:r>
            <a:r>
              <a:rPr lang="en-US" sz="1600" dirty="0">
                <a:latin typeface="Cambria" pitchFamily="18" charset="0"/>
                <a:ea typeface="Cambria" pitchFamily="18" charset="0"/>
              </a:rPr>
              <a:t>Micro-circuits within FP1</a:t>
            </a:r>
          </a:p>
          <a:p>
            <a:endParaRPr lang="en-US" sz="1600" dirty="0">
              <a:latin typeface="Cambria" pitchFamily="18" charset="0"/>
              <a:ea typeface="Cambria" pitchFamily="18" charset="0"/>
            </a:endParaRPr>
          </a:p>
          <a:p>
            <a:pPr marL="285750" indent="-285750">
              <a:buFont typeface="Wingdings" panose="05000000000000000000" pitchFamily="2" charset="2"/>
              <a:buChar char="Ø"/>
            </a:pPr>
            <a:r>
              <a:rPr lang="en-US" sz="1600" dirty="0">
                <a:latin typeface="Cambria" pitchFamily="18" charset="0"/>
                <a:ea typeface="Cambria" pitchFamily="18" charset="0"/>
              </a:rPr>
              <a:t>I</a:t>
            </a:r>
            <a:r>
              <a:rPr lang="en-US" sz="1600" dirty="0" smtClean="0">
                <a:latin typeface="Cambria" pitchFamily="18" charset="0"/>
                <a:ea typeface="Cambria" pitchFamily="18" charset="0"/>
              </a:rPr>
              <a:t>nterindividual differences</a:t>
            </a:r>
            <a:r>
              <a:rPr lang="en-US" sz="1600" dirty="0">
                <a:latin typeface="Cambria" pitchFamily="18" charset="0"/>
                <a:ea typeface="Cambria" pitchFamily="18" charset="0"/>
              </a:rPr>
              <a:t>: foraging strategies and FPC activity</a:t>
            </a:r>
            <a:endParaRPr lang="en-US" sz="1600" dirty="0"/>
          </a:p>
        </p:txBody>
      </p:sp>
      <p:sp>
        <p:nvSpPr>
          <p:cNvPr id="15" name="TextBox 14"/>
          <p:cNvSpPr txBox="1"/>
          <p:nvPr/>
        </p:nvSpPr>
        <p:spPr>
          <a:xfrm>
            <a:off x="1390292" y="846215"/>
            <a:ext cx="2497792" cy="338554"/>
          </a:xfrm>
          <a:prstGeom prst="rect">
            <a:avLst/>
          </a:prstGeom>
          <a:noFill/>
        </p:spPr>
        <p:txBody>
          <a:bodyPr wrap="square" rtlCol="0">
            <a:spAutoFit/>
          </a:bodyPr>
          <a:lstStyle/>
          <a:p>
            <a:pPr algn="ctr"/>
            <a:r>
              <a:rPr lang="en-US" sz="1600" b="1" u="sng" dirty="0" smtClean="0">
                <a:latin typeface="Cambria" panose="02040503050406030204" pitchFamily="18" charset="0"/>
                <a:ea typeface="Cambria" panose="02040503050406030204" pitchFamily="18" charset="0"/>
              </a:rPr>
              <a:t>HUMAN FORAGING TASK</a:t>
            </a:r>
            <a:endParaRPr lang="en-US" sz="1600" b="1" u="sng" dirty="0">
              <a:latin typeface="Cambria" panose="02040503050406030204" pitchFamily="18" charset="0"/>
              <a:ea typeface="Cambria" panose="02040503050406030204" pitchFamily="18" charset="0"/>
            </a:endParaRPr>
          </a:p>
        </p:txBody>
      </p:sp>
      <p:sp>
        <p:nvSpPr>
          <p:cNvPr id="16" name="Abgerundetes Rechteck 72"/>
          <p:cNvSpPr/>
          <p:nvPr/>
        </p:nvSpPr>
        <p:spPr>
          <a:xfrm flipH="1">
            <a:off x="4792016" y="771550"/>
            <a:ext cx="2836117" cy="3036817"/>
          </a:xfrm>
          <a:prstGeom prst="roundRect">
            <a:avLst>
              <a:gd name="adj" fmla="val 10881"/>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de-DE" sz="1275"/>
          </a:p>
        </p:txBody>
      </p:sp>
      <p:sp>
        <p:nvSpPr>
          <p:cNvPr id="18" name="TextBox 17"/>
          <p:cNvSpPr txBox="1"/>
          <p:nvPr/>
        </p:nvSpPr>
        <p:spPr>
          <a:xfrm>
            <a:off x="4955787" y="852626"/>
            <a:ext cx="2497792" cy="338554"/>
          </a:xfrm>
          <a:prstGeom prst="rect">
            <a:avLst/>
          </a:prstGeom>
          <a:noFill/>
        </p:spPr>
        <p:txBody>
          <a:bodyPr wrap="square" rtlCol="0">
            <a:spAutoFit/>
          </a:bodyPr>
          <a:lstStyle/>
          <a:p>
            <a:pPr algn="ctr"/>
            <a:r>
              <a:rPr lang="en-US" sz="1600" b="1" u="sng" dirty="0" smtClean="0">
                <a:latin typeface="Cambria" panose="02040503050406030204" pitchFamily="18" charset="0"/>
                <a:ea typeface="Cambria" panose="02040503050406030204" pitchFamily="18" charset="0"/>
              </a:rPr>
              <a:t>GERBIL FORAGING TASK</a:t>
            </a:r>
            <a:endParaRPr lang="en-US" sz="1600" b="1" u="sng" dirty="0">
              <a:latin typeface="Cambria" panose="02040503050406030204" pitchFamily="18" charset="0"/>
              <a:ea typeface="Cambria" panose="02040503050406030204" pitchFamily="18" charset="0"/>
            </a:endParaRPr>
          </a:p>
        </p:txBody>
      </p:sp>
      <p:sp>
        <p:nvSpPr>
          <p:cNvPr id="19" name="TextBox 18"/>
          <p:cNvSpPr txBox="1"/>
          <p:nvPr/>
        </p:nvSpPr>
        <p:spPr>
          <a:xfrm>
            <a:off x="4912467" y="1253822"/>
            <a:ext cx="2584431" cy="2554545"/>
          </a:xfrm>
          <a:prstGeom prst="rect">
            <a:avLst/>
          </a:prstGeom>
          <a:noFill/>
        </p:spPr>
        <p:txBody>
          <a:bodyPr wrap="square" rtlCol="0">
            <a:spAutoFit/>
          </a:bodyPr>
          <a:lstStyle/>
          <a:p>
            <a:pPr marL="285750" indent="-285750">
              <a:buFont typeface="Wingdings" panose="05000000000000000000" pitchFamily="2" charset="2"/>
              <a:buChar char="Ø"/>
            </a:pPr>
            <a:r>
              <a:rPr lang="en-US" sz="1600" dirty="0" smtClean="0">
                <a:latin typeface="Cambria" pitchFamily="18" charset="0"/>
                <a:ea typeface="Cambria" pitchFamily="18" charset="0"/>
              </a:rPr>
              <a:t>Training more animals</a:t>
            </a:r>
          </a:p>
          <a:p>
            <a:endParaRPr lang="en-US" sz="1600" dirty="0" smtClean="0">
              <a:latin typeface="Cambria" pitchFamily="18" charset="0"/>
              <a:ea typeface="Cambria" pitchFamily="18" charset="0"/>
            </a:endParaRPr>
          </a:p>
          <a:p>
            <a:r>
              <a:rPr lang="en-US" sz="1600" dirty="0" smtClean="0">
                <a:latin typeface="Cambria" pitchFamily="18" charset="0"/>
                <a:ea typeface="Cambria" pitchFamily="18" charset="0"/>
              </a:rPr>
              <a:t>Both exploration and exploitation phases:</a:t>
            </a:r>
          </a:p>
          <a:p>
            <a:endParaRPr lang="en-US" sz="1600" dirty="0">
              <a:latin typeface="Cambria" pitchFamily="18" charset="0"/>
              <a:ea typeface="Cambria" pitchFamily="18" charset="0"/>
            </a:endParaRPr>
          </a:p>
          <a:p>
            <a:pPr marL="285750" indent="-285750">
              <a:buFont typeface="Wingdings" panose="05000000000000000000" pitchFamily="2" charset="2"/>
              <a:buChar char="Ø"/>
            </a:pPr>
            <a:r>
              <a:rPr lang="en-US" sz="1600" dirty="0" smtClean="0">
                <a:latin typeface="Cambria" pitchFamily="18" charset="0"/>
                <a:ea typeface="Cambria" pitchFamily="18" charset="0"/>
              </a:rPr>
              <a:t>Overall RMS </a:t>
            </a:r>
            <a:r>
              <a:rPr lang="en-US" sz="1600" dirty="0">
                <a:latin typeface="Cambria" pitchFamily="18" charset="0"/>
                <a:ea typeface="Cambria" pitchFamily="18" charset="0"/>
              </a:rPr>
              <a:t>analysis (AVREC</a:t>
            </a:r>
            <a:r>
              <a:rPr lang="en-US" sz="1600" dirty="0" smtClean="0">
                <a:latin typeface="Cambria" pitchFamily="18" charset="0"/>
                <a:ea typeface="Cambria" pitchFamily="18" charset="0"/>
              </a:rPr>
              <a:t>)</a:t>
            </a:r>
          </a:p>
          <a:p>
            <a:pPr marL="285750" indent="-285750">
              <a:buFont typeface="Wingdings" panose="05000000000000000000" pitchFamily="2" charset="2"/>
              <a:buChar char="Ø"/>
            </a:pPr>
            <a:endParaRPr lang="en-US" sz="1600" dirty="0" smtClean="0">
              <a:latin typeface="Cambria" pitchFamily="18" charset="0"/>
              <a:ea typeface="Cambria" pitchFamily="18" charset="0"/>
            </a:endParaRPr>
          </a:p>
          <a:p>
            <a:pPr marL="285750" indent="-285750">
              <a:buFont typeface="Wingdings" panose="05000000000000000000" pitchFamily="2" charset="2"/>
              <a:buChar char="Ø"/>
            </a:pPr>
            <a:r>
              <a:rPr lang="en-US" sz="1600" dirty="0" smtClean="0">
                <a:latin typeface="Cambria" pitchFamily="18" charset="0"/>
                <a:ea typeface="Cambria" pitchFamily="18" charset="0"/>
              </a:rPr>
              <a:t>Layer-wise AVREC and RMS</a:t>
            </a:r>
            <a:endParaRPr lang="en-US" sz="1600" dirty="0">
              <a:latin typeface="Cambria" pitchFamily="18" charset="0"/>
              <a:ea typeface="Cambria" pitchFamily="18" charset="0"/>
            </a:endParaRPr>
          </a:p>
        </p:txBody>
      </p:sp>
      <p:pic>
        <p:nvPicPr>
          <p:cNvPr id="26"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5">
            <a:duotone>
              <a:schemeClr val="accent6">
                <a:shade val="45000"/>
                <a:satMod val="135000"/>
              </a:schemeClr>
              <a:prstClr val="white"/>
            </a:duotone>
          </a:blip>
          <a:srcRect l="62512" b="59042"/>
          <a:stretch/>
        </p:blipFill>
        <p:spPr>
          <a:xfrm>
            <a:off x="7699857" y="866010"/>
            <a:ext cx="736752" cy="311785"/>
          </a:xfrm>
          <a:prstGeom prst="rect">
            <a:avLst/>
          </a:prstGeom>
        </p:spPr>
      </p:pic>
      <p:pic>
        <p:nvPicPr>
          <p:cNvPr id="27"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6"/>
          <a:srcRect l="55740"/>
          <a:stretch/>
        </p:blipFill>
        <p:spPr>
          <a:xfrm>
            <a:off x="827584" y="771550"/>
            <a:ext cx="340140" cy="860391"/>
          </a:xfrm>
          <a:prstGeom prst="rect">
            <a:avLst/>
          </a:prstGeom>
        </p:spPr>
      </p:pic>
      <p:sp>
        <p:nvSpPr>
          <p:cNvPr id="22" name="Abgerundetes Rechteck 72"/>
          <p:cNvSpPr/>
          <p:nvPr/>
        </p:nvSpPr>
        <p:spPr>
          <a:xfrm flipH="1">
            <a:off x="1223788" y="3928586"/>
            <a:ext cx="6404345" cy="873864"/>
          </a:xfrm>
          <a:prstGeom prst="roundRect">
            <a:avLst>
              <a:gd name="adj" fmla="val 10881"/>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sz="1275"/>
          </a:p>
        </p:txBody>
      </p:sp>
      <p:sp>
        <p:nvSpPr>
          <p:cNvPr id="23" name="TextBox 22"/>
          <p:cNvSpPr txBox="1"/>
          <p:nvPr/>
        </p:nvSpPr>
        <p:spPr>
          <a:xfrm>
            <a:off x="2843809" y="4003422"/>
            <a:ext cx="3375310" cy="338554"/>
          </a:xfrm>
          <a:prstGeom prst="rect">
            <a:avLst/>
          </a:prstGeom>
          <a:noFill/>
        </p:spPr>
        <p:txBody>
          <a:bodyPr wrap="square" rtlCol="0">
            <a:spAutoFit/>
          </a:bodyPr>
          <a:lstStyle/>
          <a:p>
            <a:pPr algn="ctr"/>
            <a:r>
              <a:rPr lang="en-US" sz="1600" b="1" u="sng" dirty="0" smtClean="0">
                <a:latin typeface="Cambria" panose="02040503050406030204" pitchFamily="18" charset="0"/>
                <a:ea typeface="Cambria" panose="02040503050406030204" pitchFamily="18" charset="0"/>
              </a:rPr>
              <a:t>COMPARISON BETWEEN SPECIES</a:t>
            </a:r>
            <a:endParaRPr lang="en-US" sz="1600" b="1" u="sng" dirty="0">
              <a:latin typeface="Cambria" panose="02040503050406030204" pitchFamily="18" charset="0"/>
              <a:ea typeface="Cambria" panose="02040503050406030204" pitchFamily="18" charset="0"/>
            </a:endParaRPr>
          </a:p>
        </p:txBody>
      </p:sp>
      <p:sp>
        <p:nvSpPr>
          <p:cNvPr id="24" name="TextBox 23"/>
          <p:cNvSpPr txBox="1"/>
          <p:nvPr/>
        </p:nvSpPr>
        <p:spPr>
          <a:xfrm>
            <a:off x="1475656" y="4381757"/>
            <a:ext cx="6260330"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smtClean="0">
                <a:latin typeface="Cambria" pitchFamily="18" charset="0"/>
                <a:ea typeface="Cambria" pitchFamily="18" charset="0"/>
              </a:rPr>
              <a:t>Revision of first common publication in Communications Biology</a:t>
            </a:r>
          </a:p>
        </p:txBody>
      </p:sp>
      <p:pic>
        <p:nvPicPr>
          <p:cNvPr id="28"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6"/>
          <a:srcRect l="55740"/>
          <a:stretch/>
        </p:blipFill>
        <p:spPr>
          <a:xfrm>
            <a:off x="2132370" y="3988510"/>
            <a:ext cx="181857" cy="460013"/>
          </a:xfrm>
          <a:prstGeom prst="rect">
            <a:avLst/>
          </a:prstGeom>
        </p:spPr>
      </p:pic>
      <p:pic>
        <p:nvPicPr>
          <p:cNvPr id="32"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5">
            <a:duotone>
              <a:schemeClr val="accent6">
                <a:shade val="45000"/>
                <a:satMod val="135000"/>
              </a:schemeClr>
              <a:prstClr val="white"/>
            </a:duotone>
          </a:blip>
          <a:srcRect l="62512" b="59042"/>
          <a:stretch/>
        </p:blipFill>
        <p:spPr>
          <a:xfrm>
            <a:off x="2281947" y="4112569"/>
            <a:ext cx="441999" cy="187050"/>
          </a:xfrm>
          <a:prstGeom prst="rect">
            <a:avLst/>
          </a:prstGeom>
        </p:spPr>
      </p:pic>
    </p:spTree>
    <p:extLst>
      <p:ext uri="{BB962C8B-B14F-4D97-AF65-F5344CB8AC3E}">
        <p14:creationId xmlns:p14="http://schemas.microsoft.com/office/powerpoint/2010/main" val="4300438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P spid="22" grpId="0" animBg="1"/>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7"/>
          <p:cNvSpPr>
            <a:spLocks noChangeArrowheads="1"/>
          </p:cNvSpPr>
          <p:nvPr/>
        </p:nvSpPr>
        <p:spPr bwMode="auto">
          <a:xfrm>
            <a:off x="2279650" y="2181225"/>
            <a:ext cx="590550" cy="34925"/>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sp>
        <p:nvSpPr>
          <p:cNvPr id="13327" name="Rectangle 15"/>
          <p:cNvSpPr>
            <a:spLocks noChangeArrowheads="1"/>
          </p:cNvSpPr>
          <p:nvPr/>
        </p:nvSpPr>
        <p:spPr bwMode="auto">
          <a:xfrm>
            <a:off x="3108325" y="2189163"/>
            <a:ext cx="590550" cy="49212"/>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2</a:t>
            </a:r>
            <a:r>
              <a:rPr lang="en-US" sz="2800" b="1" baseline="30000" dirty="0" smtClean="0">
                <a:solidFill>
                  <a:srgbClr val="000000"/>
                </a:solidFill>
                <a:latin typeface="Cambria" pitchFamily="16" charset="0"/>
                <a:ea typeface="Cambria" pitchFamily="16" charset="0"/>
                <a:cs typeface="Cambria" pitchFamily="16" charset="0"/>
              </a:rPr>
              <a:t>ND</a:t>
            </a:r>
            <a:r>
              <a:rPr lang="en-US" sz="2800" b="1" dirty="0" smtClean="0">
                <a:solidFill>
                  <a:srgbClr val="000000"/>
                </a:solidFill>
                <a:latin typeface="Cambria" pitchFamily="16" charset="0"/>
                <a:ea typeface="Cambria" pitchFamily="16" charset="0"/>
                <a:cs typeface="Cambria" pitchFamily="16" charset="0"/>
              </a:rPr>
              <a:t> FUNDING PERIOD</a:t>
            </a:r>
            <a:endParaRPr lang="en-US" sz="2800" b="1" dirty="0">
              <a:solidFill>
                <a:srgbClr val="000000"/>
              </a:solidFill>
              <a:latin typeface="Cambria" pitchFamily="16" charset="0"/>
              <a:ea typeface="Cambria" pitchFamily="16" charset="0"/>
              <a:cs typeface="Cambria" pitchFamily="16" charset="0"/>
            </a:endParaRPr>
          </a:p>
        </p:txBody>
      </p:sp>
      <p:sp>
        <p:nvSpPr>
          <p:cNvPr id="10"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16</a:t>
            </a:fld>
            <a:endParaRPr lang="en-US" dirty="0"/>
          </a:p>
        </p:txBody>
      </p:sp>
      <p:sp>
        <p:nvSpPr>
          <p:cNvPr id="22" name="TextBox 21"/>
          <p:cNvSpPr txBox="1"/>
          <p:nvPr/>
        </p:nvSpPr>
        <p:spPr>
          <a:xfrm>
            <a:off x="395536" y="608352"/>
            <a:ext cx="5345887" cy="338554"/>
          </a:xfrm>
          <a:prstGeom prst="rect">
            <a:avLst/>
          </a:prstGeom>
          <a:noFill/>
        </p:spPr>
        <p:txBody>
          <a:bodyPr wrap="square" rtlCol="0">
            <a:spAutoFit/>
          </a:bodyPr>
          <a:lstStyle/>
          <a:p>
            <a:r>
              <a:rPr lang="en-US" sz="1600" u="sng" dirty="0">
                <a:latin typeface="Cambria" pitchFamily="18" charset="0"/>
                <a:ea typeface="Cambria" pitchFamily="18" charset="0"/>
              </a:rPr>
              <a:t>Potential topics for </a:t>
            </a:r>
            <a:r>
              <a:rPr lang="en-US" sz="1600" u="sng" dirty="0" smtClean="0">
                <a:latin typeface="Cambria" pitchFamily="18" charset="0"/>
                <a:ea typeface="Cambria" pitchFamily="18" charset="0"/>
              </a:rPr>
              <a:t>the </a:t>
            </a:r>
            <a:r>
              <a:rPr lang="en-US" sz="1600" u="sng" dirty="0">
                <a:latin typeface="Cambria" pitchFamily="18" charset="0"/>
                <a:ea typeface="Cambria" pitchFamily="18" charset="0"/>
              </a:rPr>
              <a:t>second funding </a:t>
            </a:r>
            <a:r>
              <a:rPr lang="en-US" sz="1600" u="sng" dirty="0" smtClean="0">
                <a:latin typeface="Cambria" pitchFamily="18" charset="0"/>
                <a:ea typeface="Cambria" pitchFamily="18" charset="0"/>
              </a:rPr>
              <a:t>period:</a:t>
            </a:r>
          </a:p>
        </p:txBody>
      </p:sp>
      <p:pic>
        <p:nvPicPr>
          <p:cNvPr id="27"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5"/>
          <a:srcRect l="55740"/>
          <a:stretch/>
        </p:blipFill>
        <p:spPr>
          <a:xfrm>
            <a:off x="103385" y="532505"/>
            <a:ext cx="340140" cy="860391"/>
          </a:xfrm>
          <a:prstGeom prst="rect">
            <a:avLst/>
          </a:prstGeom>
        </p:spPr>
      </p:pic>
      <p:sp>
        <p:nvSpPr>
          <p:cNvPr id="23" name="TextBox 22"/>
          <p:cNvSpPr txBox="1"/>
          <p:nvPr/>
        </p:nvSpPr>
        <p:spPr>
          <a:xfrm>
            <a:off x="546910" y="1119339"/>
            <a:ext cx="8420702" cy="4524315"/>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Cambria" pitchFamily="18" charset="0"/>
                <a:ea typeface="Cambria" pitchFamily="18" charset="0"/>
              </a:rPr>
              <a:t>Contribution of human medial temporal lobe to visual exploratory </a:t>
            </a:r>
            <a:r>
              <a:rPr lang="en-US" sz="1600" dirty="0" smtClean="0">
                <a:latin typeface="Cambria" pitchFamily="18" charset="0"/>
                <a:ea typeface="Cambria" pitchFamily="18" charset="0"/>
              </a:rPr>
              <a:t>behavior:</a:t>
            </a:r>
          </a:p>
          <a:p>
            <a:pPr marL="285750" indent="-285750">
              <a:buFont typeface="Wingdings" panose="05000000000000000000" pitchFamily="2" charset="2"/>
              <a:buChar char="Ø"/>
            </a:pPr>
            <a:endParaRPr lang="en-US" sz="1600" dirty="0">
              <a:latin typeface="Cambria" pitchFamily="18" charset="0"/>
              <a:ea typeface="Cambria" pitchFamily="18" charset="0"/>
            </a:endParaRPr>
          </a:p>
          <a:p>
            <a:pPr marL="285750" indent="-285750">
              <a:buFont typeface="Wingdings" panose="05000000000000000000" pitchFamily="2" charset="2"/>
              <a:buChar char="§"/>
            </a:pPr>
            <a:r>
              <a:rPr lang="en-US" sz="1600" dirty="0" smtClean="0">
                <a:latin typeface="Cambria" pitchFamily="18" charset="0"/>
                <a:ea typeface="Cambria" pitchFamily="18" charset="0"/>
              </a:rPr>
              <a:t>          </a:t>
            </a:r>
            <a:r>
              <a:rPr lang="en-US" sz="1600" b="1" dirty="0" smtClean="0">
                <a:latin typeface="Cambria" pitchFamily="18" charset="0"/>
                <a:ea typeface="Cambria" pitchFamily="18" charset="0"/>
              </a:rPr>
              <a:t>Interaction </a:t>
            </a:r>
            <a:r>
              <a:rPr lang="en-US" sz="1600" b="1" dirty="0">
                <a:latin typeface="Cambria" pitchFamily="18" charset="0"/>
                <a:ea typeface="Cambria" pitchFamily="18" charset="0"/>
              </a:rPr>
              <a:t>with PFC, parietal cortex and high-level visual cortex (FFA/PPA)</a:t>
            </a:r>
          </a:p>
          <a:p>
            <a:r>
              <a:rPr lang="en-US" sz="1600" dirty="0" smtClean="0">
                <a:latin typeface="Cambria" pitchFamily="18" charset="0"/>
                <a:ea typeface="Cambria" pitchFamily="18" charset="0"/>
              </a:rPr>
              <a:t>                   </a:t>
            </a:r>
            <a:r>
              <a:rPr lang="en-US" sz="1600" dirty="0" err="1" smtClean="0">
                <a:latin typeface="Cambria" pitchFamily="18" charset="0"/>
                <a:ea typeface="Cambria" pitchFamily="18" charset="0"/>
              </a:rPr>
              <a:t>i</a:t>
            </a:r>
            <a:r>
              <a:rPr lang="en-US" sz="1600" dirty="0" smtClean="0">
                <a:latin typeface="Cambria" pitchFamily="18" charset="0"/>
                <a:ea typeface="Cambria" pitchFamily="18" charset="0"/>
              </a:rPr>
              <a:t>) two-way </a:t>
            </a:r>
            <a:r>
              <a:rPr lang="en-US" sz="1600" dirty="0">
                <a:latin typeface="Cambria" pitchFamily="18" charset="0"/>
                <a:ea typeface="Cambria" pitchFamily="18" charset="0"/>
              </a:rPr>
              <a:t>interaction between eye movements and memory, mediated by MTL</a:t>
            </a:r>
          </a:p>
          <a:p>
            <a:r>
              <a:rPr lang="en-US" sz="1600" dirty="0" smtClean="0">
                <a:latin typeface="Cambria" pitchFamily="18" charset="0"/>
                <a:ea typeface="Cambria" pitchFamily="18" charset="0"/>
              </a:rPr>
              <a:t>                  ii) visual </a:t>
            </a:r>
            <a:r>
              <a:rPr lang="en-US" sz="1600" dirty="0">
                <a:latin typeface="Cambria" pitchFamily="18" charset="0"/>
                <a:ea typeface="Cambria" pitchFamily="18" charset="0"/>
              </a:rPr>
              <a:t>fixations as basic building blocks of </a:t>
            </a:r>
            <a:r>
              <a:rPr lang="en-US" sz="1600" dirty="0" smtClean="0">
                <a:latin typeface="Cambria" pitchFamily="18" charset="0"/>
                <a:ea typeface="Cambria" pitchFamily="18" charset="0"/>
              </a:rPr>
              <a:t>memory</a:t>
            </a:r>
          </a:p>
          <a:p>
            <a:endParaRPr lang="en-US" sz="1600" dirty="0">
              <a:latin typeface="Cambria" pitchFamily="18" charset="0"/>
              <a:ea typeface="Cambria" pitchFamily="18" charset="0"/>
            </a:endParaRPr>
          </a:p>
          <a:p>
            <a:pPr marL="285750" indent="-285750">
              <a:buFont typeface="Wingdings" panose="05000000000000000000" pitchFamily="2" charset="2"/>
              <a:buChar char="§"/>
            </a:pPr>
            <a:r>
              <a:rPr lang="en-US" sz="1600" dirty="0" smtClean="0">
                <a:latin typeface="Cambria" pitchFamily="18" charset="0"/>
                <a:ea typeface="Cambria" pitchFamily="18" charset="0"/>
              </a:rPr>
              <a:t>         </a:t>
            </a:r>
            <a:r>
              <a:rPr lang="en-US" sz="1600" b="1" dirty="0" smtClean="0">
                <a:latin typeface="Cambria" pitchFamily="18" charset="0"/>
                <a:ea typeface="Cambria" pitchFamily="18" charset="0"/>
              </a:rPr>
              <a:t>Age-related </a:t>
            </a:r>
            <a:r>
              <a:rPr lang="en-US" sz="1600" b="1" dirty="0">
                <a:latin typeface="Cambria" pitchFamily="18" charset="0"/>
                <a:ea typeface="Cambria" pitchFamily="18" charset="0"/>
              </a:rPr>
              <a:t>changes / changes in neurodegenerative </a:t>
            </a:r>
            <a:r>
              <a:rPr lang="en-US" sz="1600" b="1" dirty="0" smtClean="0">
                <a:latin typeface="Cambria" pitchFamily="18" charset="0"/>
                <a:ea typeface="Cambria" pitchFamily="18" charset="0"/>
              </a:rPr>
              <a:t>diseases</a:t>
            </a:r>
          </a:p>
          <a:p>
            <a:r>
              <a:rPr lang="en-US" sz="1600" dirty="0">
                <a:latin typeface="Cambria" pitchFamily="18" charset="0"/>
                <a:ea typeface="Cambria" pitchFamily="18" charset="0"/>
              </a:rPr>
              <a:t>           </a:t>
            </a:r>
            <a:r>
              <a:rPr lang="en-US" sz="1600" dirty="0" smtClean="0">
                <a:latin typeface="Cambria" pitchFamily="18" charset="0"/>
                <a:ea typeface="Cambria" pitchFamily="18" charset="0"/>
              </a:rPr>
              <a:t>        </a:t>
            </a:r>
            <a:r>
              <a:rPr lang="en-US" sz="1600" dirty="0" err="1" smtClean="0">
                <a:latin typeface="Cambria" pitchFamily="18" charset="0"/>
                <a:ea typeface="Cambria" pitchFamily="18" charset="0"/>
              </a:rPr>
              <a:t>i</a:t>
            </a:r>
            <a:r>
              <a:rPr lang="en-US" sz="1600" dirty="0" smtClean="0">
                <a:latin typeface="Cambria" pitchFamily="18" charset="0"/>
                <a:ea typeface="Cambria" pitchFamily="18" charset="0"/>
              </a:rPr>
              <a:t>) efficiency </a:t>
            </a:r>
            <a:r>
              <a:rPr lang="en-US" sz="1600" dirty="0">
                <a:latin typeface="Cambria" pitchFamily="18" charset="0"/>
                <a:ea typeface="Cambria" pitchFamily="18" charset="0"/>
              </a:rPr>
              <a:t>of fixation patterns tied to </a:t>
            </a:r>
          </a:p>
          <a:p>
            <a:r>
              <a:rPr lang="en-US" sz="1600" dirty="0" smtClean="0">
                <a:latin typeface="Cambria" pitchFamily="18" charset="0"/>
                <a:ea typeface="Cambria" pitchFamily="18" charset="0"/>
              </a:rPr>
              <a:t>                                a) MTL </a:t>
            </a:r>
            <a:r>
              <a:rPr lang="en-US" sz="1600" dirty="0">
                <a:latin typeface="Cambria" pitchFamily="18" charset="0"/>
                <a:ea typeface="Cambria" pitchFamily="18" charset="0"/>
              </a:rPr>
              <a:t>activation changes?</a:t>
            </a:r>
          </a:p>
          <a:p>
            <a:r>
              <a:rPr lang="en-US" sz="1600" dirty="0" smtClean="0">
                <a:latin typeface="Cambria" pitchFamily="18" charset="0"/>
                <a:ea typeface="Cambria" pitchFamily="18" charset="0"/>
              </a:rPr>
              <a:t>                                b) connectivity?</a:t>
            </a:r>
          </a:p>
          <a:p>
            <a:endParaRPr lang="en-US" sz="1600" dirty="0" smtClean="0">
              <a:latin typeface="Cambria" pitchFamily="18" charset="0"/>
              <a:ea typeface="Cambria" pitchFamily="18" charset="0"/>
            </a:endParaRPr>
          </a:p>
          <a:p>
            <a:pPr marL="285750" indent="-285750">
              <a:buFont typeface="Wingdings" panose="05000000000000000000" pitchFamily="2" charset="2"/>
              <a:buChar char="§"/>
            </a:pPr>
            <a:r>
              <a:rPr lang="en-US" sz="1600" dirty="0">
                <a:latin typeface="Cambria" pitchFamily="18" charset="0"/>
                <a:ea typeface="Cambria" pitchFamily="18" charset="0"/>
              </a:rPr>
              <a:t>         </a:t>
            </a:r>
            <a:r>
              <a:rPr lang="en-US" sz="1600" b="1" dirty="0" smtClean="0">
                <a:latin typeface="Cambria" pitchFamily="18" charset="0"/>
                <a:ea typeface="Cambria" pitchFamily="18" charset="0"/>
              </a:rPr>
              <a:t>Focus </a:t>
            </a:r>
            <a:r>
              <a:rPr lang="en-US" sz="1600" b="1" dirty="0">
                <a:latin typeface="Cambria" pitchFamily="18" charset="0"/>
                <a:ea typeface="Cambria" pitchFamily="18" charset="0"/>
              </a:rPr>
              <a:t>on eye movement sequences rather than individual saccades</a:t>
            </a:r>
          </a:p>
          <a:p>
            <a:r>
              <a:rPr lang="en-US" sz="1600" dirty="0" smtClean="0">
                <a:latin typeface="Cambria" pitchFamily="18" charset="0"/>
                <a:ea typeface="Cambria" pitchFamily="18" charset="0"/>
              </a:rPr>
              <a:t>                   </a:t>
            </a:r>
            <a:r>
              <a:rPr lang="en-US" sz="1600" dirty="0" err="1" smtClean="0">
                <a:latin typeface="Cambria" pitchFamily="18" charset="0"/>
                <a:ea typeface="Cambria" pitchFamily="18" charset="0"/>
              </a:rPr>
              <a:t>i</a:t>
            </a:r>
            <a:r>
              <a:rPr lang="en-US" sz="1600" dirty="0" smtClean="0">
                <a:latin typeface="Cambria" pitchFamily="18" charset="0"/>
                <a:ea typeface="Cambria" pitchFamily="18" charset="0"/>
              </a:rPr>
              <a:t>) simultaneous </a:t>
            </a:r>
            <a:r>
              <a:rPr lang="en-US" sz="1600" dirty="0">
                <a:latin typeface="Cambria" pitchFamily="18" charset="0"/>
                <a:ea typeface="Cambria" pitchFamily="18" charset="0"/>
              </a:rPr>
              <a:t>eye movement and fMRI measurement</a:t>
            </a:r>
          </a:p>
          <a:p>
            <a:r>
              <a:rPr lang="en-US" sz="1600" dirty="0" smtClean="0">
                <a:latin typeface="Cambria" pitchFamily="18" charset="0"/>
                <a:ea typeface="Cambria" pitchFamily="18" charset="0"/>
              </a:rPr>
              <a:t>                  ii) classification </a:t>
            </a:r>
            <a:r>
              <a:rPr lang="en-US" sz="1600" dirty="0">
                <a:latin typeface="Cambria" pitchFamily="18" charset="0"/>
                <a:ea typeface="Cambria" pitchFamily="18" charset="0"/>
              </a:rPr>
              <a:t>with machine learning algorithms</a:t>
            </a:r>
          </a:p>
          <a:p>
            <a:endParaRPr lang="en-US" sz="1600" dirty="0" smtClean="0">
              <a:latin typeface="Cambria" pitchFamily="18" charset="0"/>
              <a:ea typeface="Cambria" pitchFamily="18" charset="0"/>
            </a:endParaRPr>
          </a:p>
          <a:p>
            <a:endParaRPr lang="en-US" sz="1600" dirty="0" smtClean="0">
              <a:latin typeface="Cambria" pitchFamily="18" charset="0"/>
              <a:ea typeface="Cambria" pitchFamily="18" charset="0"/>
            </a:endParaRPr>
          </a:p>
          <a:p>
            <a:endParaRPr lang="en-US" sz="1600" dirty="0" smtClean="0">
              <a:latin typeface="Cambria" pitchFamily="18" charset="0"/>
              <a:ea typeface="Cambria" pitchFamily="18" charset="0"/>
            </a:endParaRPr>
          </a:p>
          <a:p>
            <a:endParaRPr lang="en-US" sz="1600" dirty="0">
              <a:latin typeface="Cambria" pitchFamily="18" charset="0"/>
              <a:ea typeface="Cambria" pitchFamily="18" charset="0"/>
            </a:endParaRPr>
          </a:p>
        </p:txBody>
      </p:sp>
    </p:spTree>
    <p:extLst>
      <p:ext uri="{BB962C8B-B14F-4D97-AF65-F5344CB8AC3E}">
        <p14:creationId xmlns:p14="http://schemas.microsoft.com/office/powerpoint/2010/main" val="922045016"/>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7"/>
          <p:cNvSpPr>
            <a:spLocks noChangeArrowheads="1"/>
          </p:cNvSpPr>
          <p:nvPr/>
        </p:nvSpPr>
        <p:spPr bwMode="auto">
          <a:xfrm>
            <a:off x="2279650" y="2181225"/>
            <a:ext cx="590550" cy="34925"/>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sp>
        <p:nvSpPr>
          <p:cNvPr id="13326" name="Rectangle 14"/>
          <p:cNvSpPr>
            <a:spLocks noChangeArrowheads="1"/>
          </p:cNvSpPr>
          <p:nvPr/>
        </p:nvSpPr>
        <p:spPr bwMode="auto">
          <a:xfrm>
            <a:off x="8604250" y="3738563"/>
            <a:ext cx="401638" cy="187325"/>
          </a:xfrm>
          <a:prstGeom prst="rect">
            <a:avLst/>
          </a:prstGeom>
          <a:solidFill>
            <a:srgbClr val="FFFFFF"/>
          </a:solidFill>
          <a:ln w="25560" cap="flat">
            <a:noFill/>
            <a:round/>
            <a:headEnd/>
            <a:tailEnd/>
          </a:ln>
          <a:effectLst/>
        </p:spPr>
        <p:txBody>
          <a:bodyPr wrap="none" anchor="ctr"/>
          <a:lstStyle/>
          <a:p>
            <a:endParaRPr lang="en-US" dirty="0"/>
          </a:p>
        </p:txBody>
      </p:sp>
      <p:sp>
        <p:nvSpPr>
          <p:cNvPr id="13327" name="Rectangle 15"/>
          <p:cNvSpPr>
            <a:spLocks noChangeArrowheads="1"/>
          </p:cNvSpPr>
          <p:nvPr/>
        </p:nvSpPr>
        <p:spPr bwMode="auto">
          <a:xfrm>
            <a:off x="3108325" y="2189163"/>
            <a:ext cx="590550" cy="49212"/>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PUBLICATIONS</a:t>
            </a:r>
            <a:endParaRPr lang="en-US" sz="2800" b="1" dirty="0">
              <a:solidFill>
                <a:srgbClr val="000000"/>
              </a:solidFill>
              <a:latin typeface="Cambria" pitchFamily="16" charset="0"/>
              <a:ea typeface="Cambria" pitchFamily="16" charset="0"/>
              <a:cs typeface="Cambria" pitchFamily="16" charset="0"/>
            </a:endParaRPr>
          </a:p>
        </p:txBody>
      </p:sp>
      <p:sp>
        <p:nvSpPr>
          <p:cNvPr id="9" name="Content Placeholder 2"/>
          <p:cNvSpPr>
            <a:spLocks noGrp="1"/>
          </p:cNvSpPr>
          <p:nvPr>
            <p:ph idx="1"/>
          </p:nvPr>
        </p:nvSpPr>
        <p:spPr>
          <a:xfrm>
            <a:off x="490487" y="1008146"/>
            <a:ext cx="8229600" cy="3642800"/>
          </a:xfrm>
        </p:spPr>
        <p:txBody>
          <a:bodyPr>
            <a:normAutofit/>
          </a:bodyPr>
          <a:lstStyle/>
          <a:p>
            <a:r>
              <a:rPr lang="en-US" sz="1100" dirty="0" err="1">
                <a:latin typeface="Cambria" panose="02040503050406030204" pitchFamily="18" charset="0"/>
                <a:ea typeface="Cambria" panose="02040503050406030204" pitchFamily="18" charset="0"/>
              </a:rPr>
              <a:t>Güldener</a:t>
            </a:r>
            <a:r>
              <a:rPr lang="en-US" sz="1100" dirty="0">
                <a:latin typeface="Cambria" panose="02040503050406030204" pitchFamily="18" charset="0"/>
                <a:ea typeface="Cambria" panose="02040503050406030204" pitchFamily="18" charset="0"/>
              </a:rPr>
              <a:t>, L., </a:t>
            </a:r>
            <a:r>
              <a:rPr lang="en-US" sz="1100" dirty="0" err="1">
                <a:latin typeface="Cambria" panose="02040503050406030204" pitchFamily="18" charset="0"/>
                <a:ea typeface="Cambria" panose="02040503050406030204" pitchFamily="18" charset="0"/>
              </a:rPr>
              <a:t>Jüllig</a:t>
            </a:r>
            <a:r>
              <a:rPr lang="en-US" sz="1100" dirty="0">
                <a:latin typeface="Cambria" panose="02040503050406030204" pitchFamily="18" charset="0"/>
                <a:ea typeface="Cambria" panose="02040503050406030204" pitchFamily="18" charset="0"/>
              </a:rPr>
              <a:t>, A., Soto, D., &amp; </a:t>
            </a:r>
            <a:r>
              <a:rPr lang="en-US" sz="1100" dirty="0" err="1">
                <a:latin typeface="Cambria" panose="02040503050406030204" pitchFamily="18" charset="0"/>
                <a:ea typeface="Cambria" panose="02040503050406030204" pitchFamily="18" charset="0"/>
              </a:rPr>
              <a:t>Pollmann</a:t>
            </a:r>
            <a:r>
              <a:rPr lang="en-US" sz="1100" dirty="0">
                <a:latin typeface="Cambria" panose="02040503050406030204" pitchFamily="18" charset="0"/>
                <a:ea typeface="Cambria" panose="02040503050406030204" pitchFamily="18" charset="0"/>
              </a:rPr>
              <a:t>, S. (2022). </a:t>
            </a:r>
            <a:r>
              <a:rPr lang="en-US" sz="1100" dirty="0" err="1">
                <a:latin typeface="Cambria" panose="02040503050406030204" pitchFamily="18" charset="0"/>
                <a:ea typeface="Cambria" panose="02040503050406030204" pitchFamily="18" charset="0"/>
              </a:rPr>
              <a:t>Frontopolar</a:t>
            </a:r>
            <a:r>
              <a:rPr lang="en-US" sz="1100" dirty="0">
                <a:latin typeface="Cambria" panose="02040503050406030204" pitchFamily="18" charset="0"/>
                <a:ea typeface="Cambria" panose="02040503050406030204" pitchFamily="18" charset="0"/>
              </a:rPr>
              <a:t> activity carries feature information of novel stimuli during unconscious reweighting of selective attention. Cortex, 153, 146-165, https://doi.org/10.1016/j.cortex.2022.03.024. </a:t>
            </a:r>
            <a:endParaRPr lang="en-US" sz="1100" dirty="0" smtClean="0">
              <a:latin typeface="Cambria" panose="02040503050406030204" pitchFamily="18" charset="0"/>
              <a:ea typeface="Cambria" panose="02040503050406030204" pitchFamily="18" charset="0"/>
            </a:endParaRPr>
          </a:p>
          <a:p>
            <a:pPr marL="0" indent="0">
              <a:buNone/>
            </a:pPr>
            <a:endParaRPr lang="en-US" sz="1100" dirty="0">
              <a:latin typeface="Cambria" panose="02040503050406030204" pitchFamily="18" charset="0"/>
              <a:ea typeface="Cambria" panose="02040503050406030204" pitchFamily="18" charset="0"/>
            </a:endParaRPr>
          </a:p>
          <a:p>
            <a:r>
              <a:rPr lang="en-US" sz="1100" dirty="0" err="1">
                <a:latin typeface="Cambria" panose="02040503050406030204" pitchFamily="18" charset="0"/>
                <a:ea typeface="Cambria" panose="02040503050406030204" pitchFamily="18" charset="0"/>
              </a:rPr>
              <a:t>Pollmann</a:t>
            </a:r>
            <a:r>
              <a:rPr lang="en-US" sz="1100" dirty="0">
                <a:latin typeface="Cambria" panose="02040503050406030204" pitchFamily="18" charset="0"/>
                <a:ea typeface="Cambria" panose="02040503050406030204" pitchFamily="18" charset="0"/>
              </a:rPr>
              <a:t>; S., &amp; Schneider, W.X. (2022). Working memory and active sampling of the environment: medial temporal contributions. in: </a:t>
            </a:r>
            <a:r>
              <a:rPr lang="en-US" sz="1100" dirty="0" err="1">
                <a:latin typeface="Cambria" panose="02040503050406030204" pitchFamily="18" charset="0"/>
                <a:ea typeface="Cambria" panose="02040503050406030204" pitchFamily="18" charset="0"/>
              </a:rPr>
              <a:t>Miceli</a:t>
            </a:r>
            <a:r>
              <a:rPr lang="en-US" sz="1100" dirty="0">
                <a:latin typeface="Cambria" panose="02040503050406030204" pitchFamily="18" charset="0"/>
                <a:ea typeface="Cambria" panose="02040503050406030204" pitchFamily="18" charset="0"/>
              </a:rPr>
              <a:t>, G., Bartolomeo, P. &amp; Navarro, V. Handbook of Clinical Neurology: The Temporal Lobes. Amsterdam, Elsevier, 187:339-357. </a:t>
            </a:r>
            <a:r>
              <a:rPr lang="en-US" sz="1100" dirty="0" err="1">
                <a:latin typeface="Cambria" panose="02040503050406030204" pitchFamily="18" charset="0"/>
                <a:ea typeface="Cambria" panose="02040503050406030204" pitchFamily="18" charset="0"/>
              </a:rPr>
              <a:t>doi</a:t>
            </a:r>
            <a:r>
              <a:rPr lang="en-US" sz="1100" dirty="0">
                <a:latin typeface="Cambria" panose="02040503050406030204" pitchFamily="18" charset="0"/>
                <a:ea typeface="Cambria" panose="02040503050406030204" pitchFamily="18" charset="0"/>
              </a:rPr>
              <a:t>: 10.1016/B978-0-12-823493-8.00029-8. </a:t>
            </a:r>
            <a:endParaRPr lang="en-US" sz="1100" dirty="0" smtClean="0">
              <a:latin typeface="Cambria" panose="02040503050406030204" pitchFamily="18" charset="0"/>
              <a:ea typeface="Cambria" panose="02040503050406030204" pitchFamily="18" charset="0"/>
            </a:endParaRPr>
          </a:p>
          <a:p>
            <a:pPr marL="0" indent="0">
              <a:buNone/>
            </a:pPr>
            <a:endParaRPr lang="en-US" sz="1100" dirty="0">
              <a:latin typeface="Cambria" panose="02040503050406030204" pitchFamily="18" charset="0"/>
              <a:ea typeface="Cambria" panose="02040503050406030204" pitchFamily="18" charset="0"/>
            </a:endParaRPr>
          </a:p>
          <a:p>
            <a:r>
              <a:rPr lang="en-US" sz="1100" b="1" dirty="0" err="1">
                <a:latin typeface="Cambria" panose="02040503050406030204" pitchFamily="18" charset="0"/>
                <a:ea typeface="Cambria" panose="02040503050406030204" pitchFamily="18" charset="0"/>
              </a:rPr>
              <a:t>Güldener</a:t>
            </a:r>
            <a:r>
              <a:rPr lang="en-US" sz="1100" b="1" dirty="0">
                <a:latin typeface="Cambria" panose="02040503050406030204" pitchFamily="18" charset="0"/>
                <a:ea typeface="Cambria" panose="02040503050406030204" pitchFamily="18" charset="0"/>
              </a:rPr>
              <a:t>, L., </a:t>
            </a:r>
            <a:r>
              <a:rPr lang="en-US" sz="1100" b="1" dirty="0" err="1">
                <a:latin typeface="Cambria" panose="02040503050406030204" pitchFamily="18" charset="0"/>
                <a:ea typeface="Cambria" panose="02040503050406030204" pitchFamily="18" charset="0"/>
              </a:rPr>
              <a:t>Saravanakumar</a:t>
            </a:r>
            <a:r>
              <a:rPr lang="en-US" sz="1100" b="1" dirty="0">
                <a:latin typeface="Cambria" panose="02040503050406030204" pitchFamily="18" charset="0"/>
                <a:ea typeface="Cambria" panose="02040503050406030204" pitchFamily="18" charset="0"/>
              </a:rPr>
              <a:t>, P., </a:t>
            </a:r>
            <a:r>
              <a:rPr lang="en-US" sz="1100" b="1" dirty="0" err="1">
                <a:latin typeface="Cambria" panose="02040503050406030204" pitchFamily="18" charset="0"/>
                <a:ea typeface="Cambria" panose="02040503050406030204" pitchFamily="18" charset="0"/>
              </a:rPr>
              <a:t>Happel</a:t>
            </a:r>
            <a:r>
              <a:rPr lang="en-US" sz="1100" b="1" dirty="0">
                <a:latin typeface="Cambria" panose="02040503050406030204" pitchFamily="18" charset="0"/>
                <a:ea typeface="Cambria" panose="02040503050406030204" pitchFamily="18" charset="0"/>
              </a:rPr>
              <a:t>, M.F.K., </a:t>
            </a:r>
            <a:r>
              <a:rPr lang="en-US" sz="1100" b="1" dirty="0" err="1">
                <a:latin typeface="Cambria" panose="02040503050406030204" pitchFamily="18" charset="0"/>
                <a:ea typeface="Cambria" panose="02040503050406030204" pitchFamily="18" charset="0"/>
              </a:rPr>
              <a:t>Ohl</a:t>
            </a:r>
            <a:r>
              <a:rPr lang="en-US" sz="1100" b="1" dirty="0">
                <a:latin typeface="Cambria" panose="02040503050406030204" pitchFamily="18" charset="0"/>
                <a:ea typeface="Cambria" panose="02040503050406030204" pitchFamily="18" charset="0"/>
              </a:rPr>
              <a:t>, F.W., Vollmer, M., &amp; </a:t>
            </a:r>
            <a:r>
              <a:rPr lang="en-US" sz="1100" b="1" dirty="0" err="1">
                <a:latin typeface="Cambria" panose="02040503050406030204" pitchFamily="18" charset="0"/>
                <a:ea typeface="Cambria" panose="02040503050406030204" pitchFamily="18" charset="0"/>
              </a:rPr>
              <a:t>Pollmann</a:t>
            </a:r>
            <a:r>
              <a:rPr lang="en-US" sz="1100" b="1" dirty="0">
                <a:latin typeface="Cambria" panose="02040503050406030204" pitchFamily="18" charset="0"/>
                <a:ea typeface="Cambria" panose="02040503050406030204" pitchFamily="18" charset="0"/>
              </a:rPr>
              <a:t>, S. When is it time to move on? Patch-leaving behavior during probabilistic foraging in humans and gerbils. </a:t>
            </a:r>
            <a:r>
              <a:rPr lang="en-US" sz="1100" b="1" dirty="0" smtClean="0">
                <a:latin typeface="Cambria" panose="02040503050406030204" pitchFamily="18" charset="0"/>
                <a:ea typeface="Cambria" panose="02040503050406030204" pitchFamily="18" charset="0"/>
              </a:rPr>
              <a:t>(in revision)</a:t>
            </a:r>
          </a:p>
          <a:p>
            <a:pPr marL="0" indent="0">
              <a:buNone/>
            </a:pPr>
            <a:endParaRPr lang="en-US" sz="1100" dirty="0">
              <a:latin typeface="Cambria" panose="02040503050406030204" pitchFamily="18" charset="0"/>
              <a:ea typeface="Cambria" panose="02040503050406030204" pitchFamily="18" charset="0"/>
            </a:endParaRPr>
          </a:p>
          <a:p>
            <a:r>
              <a:rPr lang="en-US" sz="1100" dirty="0" err="1">
                <a:latin typeface="Cambria" panose="02040503050406030204" pitchFamily="18" charset="0"/>
                <a:ea typeface="Cambria" panose="02040503050406030204" pitchFamily="18" charset="0"/>
              </a:rPr>
              <a:t>Güldener</a:t>
            </a:r>
            <a:r>
              <a:rPr lang="en-US" sz="1100" dirty="0">
                <a:latin typeface="Cambria" panose="02040503050406030204" pitchFamily="18" charset="0"/>
                <a:ea typeface="Cambria" panose="02040503050406030204" pitchFamily="18" charset="0"/>
              </a:rPr>
              <a:t>, L., &amp; </a:t>
            </a:r>
            <a:r>
              <a:rPr lang="en-US" sz="1100" dirty="0" err="1">
                <a:latin typeface="Cambria" panose="02040503050406030204" pitchFamily="18" charset="0"/>
                <a:ea typeface="Cambria" panose="02040503050406030204" pitchFamily="18" charset="0"/>
              </a:rPr>
              <a:t>Pollmann</a:t>
            </a:r>
            <a:r>
              <a:rPr lang="en-US" sz="1100" dirty="0">
                <a:latin typeface="Cambria" panose="02040503050406030204" pitchFamily="18" charset="0"/>
                <a:ea typeface="Cambria" panose="02040503050406030204" pitchFamily="18" charset="0"/>
              </a:rPr>
              <a:t>, S. The neural substrates of exploratory foraging choices during visual search. </a:t>
            </a:r>
            <a:r>
              <a:rPr lang="en-US" sz="1100" dirty="0" smtClean="0">
                <a:latin typeface="Cambria" panose="02040503050406030204" pitchFamily="18" charset="0"/>
                <a:ea typeface="Cambria" panose="02040503050406030204" pitchFamily="18" charset="0"/>
              </a:rPr>
              <a:t>(in preparation)</a:t>
            </a:r>
          </a:p>
          <a:p>
            <a:endParaRPr lang="en-US" sz="1100" dirty="0">
              <a:latin typeface="Cambria" panose="02040503050406030204" pitchFamily="18" charset="0"/>
              <a:ea typeface="Cambria" panose="02040503050406030204" pitchFamily="18" charset="0"/>
            </a:endParaRPr>
          </a:p>
          <a:p>
            <a:endParaRPr lang="en-US" sz="1100" dirty="0">
              <a:latin typeface="Cambria" panose="02040503050406030204" pitchFamily="18" charset="0"/>
              <a:ea typeface="Cambria" panose="02040503050406030204" pitchFamily="18" charset="0"/>
            </a:endParaRPr>
          </a:p>
          <a:p>
            <a:endParaRPr lang="en-US" sz="1100" dirty="0" smtClean="0">
              <a:latin typeface="Cambria" panose="02040503050406030204" pitchFamily="18" charset="0"/>
              <a:ea typeface="Cambria" panose="02040503050406030204" pitchFamily="18" charset="0"/>
            </a:endParaRPr>
          </a:p>
          <a:p>
            <a:pPr marL="0" indent="0" algn="ctr">
              <a:buNone/>
            </a:pPr>
            <a:r>
              <a:rPr lang="en-US" b="1" dirty="0" smtClean="0">
                <a:latin typeface="Cambria" panose="02040503050406030204" pitchFamily="18" charset="0"/>
                <a:ea typeface="Cambria" panose="02040503050406030204" pitchFamily="18" charset="0"/>
              </a:rPr>
              <a:t>     THANK YOU!!!     QUESTIONS???</a:t>
            </a:r>
          </a:p>
        </p:txBody>
      </p:sp>
      <p:sp>
        <p:nvSpPr>
          <p:cNvPr id="10"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17</a:t>
            </a:fld>
            <a:endParaRPr lang="en-US" dirty="0"/>
          </a:p>
        </p:txBody>
      </p:sp>
    </p:spTree>
    <p:extLst>
      <p:ext uri="{BB962C8B-B14F-4D97-AF65-F5344CB8AC3E}">
        <p14:creationId xmlns:p14="http://schemas.microsoft.com/office/powerpoint/2010/main" val="455123617"/>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46" name="Rechteck 4">
            <a:extLst>
              <a:ext uri="{FF2B5EF4-FFF2-40B4-BE49-F238E27FC236}">
                <a16:creationId xmlns:a16="http://schemas.microsoft.com/office/drawing/2014/main" xmlns="" id="{752D5E9A-88B3-D548-AFA8-91639578AE30}"/>
              </a:ext>
            </a:extLst>
          </p:cNvPr>
          <p:cNvSpPr/>
          <p:nvPr/>
        </p:nvSpPr>
        <p:spPr>
          <a:xfrm>
            <a:off x="0" y="4971678"/>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18</a:t>
            </a:fld>
            <a:endParaRPr lang="en-US" dirty="0"/>
          </a:p>
        </p:txBody>
      </p:sp>
      <p:pic>
        <p:nvPicPr>
          <p:cNvPr id="32"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5"/>
          <a:srcRect l="55740"/>
          <a:stretch/>
        </p:blipFill>
        <p:spPr>
          <a:xfrm>
            <a:off x="8027513" y="51470"/>
            <a:ext cx="216895" cy="548640"/>
          </a:xfrm>
          <a:prstGeom prst="rect">
            <a:avLst/>
          </a:prstGeom>
        </p:spPr>
      </p:pic>
      <p:sp>
        <p:nvSpPr>
          <p:cNvPr id="10" name="Title 1"/>
          <p:cNvSpPr txBox="1">
            <a:spLocks/>
          </p:cNvSpPr>
          <p:nvPr/>
        </p:nvSpPr>
        <p:spPr>
          <a:xfrm>
            <a:off x="457200" y="0"/>
            <a:ext cx="8229600" cy="85725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j-cs"/>
              </a:rPr>
              <a:t>APPENDIX</a:t>
            </a:r>
            <a:endParaRPr kumimoji="0" lang="en-US" sz="28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sp>
        <p:nvSpPr>
          <p:cNvPr id="12" name="Textfeld 27">
            <a:extLst>
              <a:ext uri="{FF2B5EF4-FFF2-40B4-BE49-F238E27FC236}">
                <a16:creationId xmlns="" xmlns:a16="http://schemas.microsoft.com/office/drawing/2014/main" id="{8C7820AE-0056-293E-1090-F0D4FADE4CD8}"/>
              </a:ext>
            </a:extLst>
          </p:cNvPr>
          <p:cNvSpPr txBox="1"/>
          <p:nvPr/>
        </p:nvSpPr>
        <p:spPr>
          <a:xfrm>
            <a:off x="179512" y="550426"/>
            <a:ext cx="6679264" cy="369332"/>
          </a:xfrm>
          <a:prstGeom prst="rect">
            <a:avLst/>
          </a:prstGeom>
          <a:noFill/>
        </p:spPr>
        <p:txBody>
          <a:bodyPr wrap="none" rtlCol="0">
            <a:spAutoFit/>
          </a:bodyPr>
          <a:lstStyle/>
          <a:p>
            <a:r>
              <a:rPr lang="de-DE" sz="1800" u="sng" dirty="0" err="1">
                <a:latin typeface="Cambria" panose="02040503050406030204" pitchFamily="18" charset="0"/>
                <a:ea typeface="Cambria" panose="02040503050406030204" pitchFamily="18" charset="0"/>
              </a:rPr>
              <a:t>Mechanisms</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humans</a:t>
            </a:r>
            <a:r>
              <a:rPr lang="de-DE" sz="1800" u="sng" dirty="0">
                <a:latin typeface="Cambria" panose="02040503050406030204" pitchFamily="18" charset="0"/>
                <a:ea typeface="Cambria" panose="02040503050406030204" pitchFamily="18" charset="0"/>
              </a:rPr>
              <a:t>‘ and </a:t>
            </a:r>
            <a:r>
              <a:rPr lang="de-DE" sz="1800" u="sng" dirty="0" err="1">
                <a:latin typeface="Cambria" panose="02040503050406030204" pitchFamily="18" charset="0"/>
                <a:ea typeface="Cambria" panose="02040503050406030204" pitchFamily="18" charset="0"/>
              </a:rPr>
              <a:t>gerbils</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patch-leaving</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decisions</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obey</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to</a:t>
            </a:r>
            <a:r>
              <a:rPr lang="de-DE" sz="1800" u="sng" dirty="0">
                <a:latin typeface="Cambria" panose="02040503050406030204" pitchFamily="18" charset="0"/>
                <a:ea typeface="Cambria" panose="02040503050406030204" pitchFamily="18" charset="0"/>
              </a:rPr>
              <a:t>:</a:t>
            </a:r>
          </a:p>
        </p:txBody>
      </p:sp>
      <p:pic>
        <p:nvPicPr>
          <p:cNvPr id="13" name="Grafik 41">
            <a:extLst>
              <a:ext uri="{FF2B5EF4-FFF2-40B4-BE49-F238E27FC236}">
                <a16:creationId xmlns="" xmlns:a16="http://schemas.microsoft.com/office/drawing/2014/main" id="{EEA3D604-68B5-8475-DFC3-7E17D247A5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p:blipFill>
        <p:spPr>
          <a:xfrm>
            <a:off x="6010343" y="934454"/>
            <a:ext cx="2738121" cy="2053591"/>
          </a:xfrm>
          <a:prstGeom prst="rect">
            <a:avLst/>
          </a:prstGeom>
        </p:spPr>
      </p:pic>
      <p:pic>
        <p:nvPicPr>
          <p:cNvPr id="14" name="Grafik 42">
            <a:extLst>
              <a:ext uri="{FF2B5EF4-FFF2-40B4-BE49-F238E27FC236}">
                <a16:creationId xmlns="" xmlns:a16="http://schemas.microsoft.com/office/drawing/2014/main" id="{CAF675DC-EBF8-97BA-7E6A-BDDAA71548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p:blipFill>
        <p:spPr>
          <a:xfrm>
            <a:off x="6010343" y="2931790"/>
            <a:ext cx="2738121" cy="2053591"/>
          </a:xfrm>
          <a:prstGeom prst="rect">
            <a:avLst/>
          </a:prstGeom>
        </p:spPr>
      </p:pic>
      <p:pic>
        <p:nvPicPr>
          <p:cNvPr id="15" name="Grafik 45">
            <a:extLst>
              <a:ext uri="{FF2B5EF4-FFF2-40B4-BE49-F238E27FC236}">
                <a16:creationId xmlns="" xmlns:a16="http://schemas.microsoft.com/office/drawing/2014/main" id="{D58F1E3A-9AAF-689E-D91F-CC4F8FBA08C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p:blipFill>
        <p:spPr>
          <a:xfrm>
            <a:off x="3324946" y="918699"/>
            <a:ext cx="2780133" cy="2085099"/>
          </a:xfrm>
          <a:prstGeom prst="rect">
            <a:avLst/>
          </a:prstGeom>
        </p:spPr>
      </p:pic>
      <p:pic>
        <p:nvPicPr>
          <p:cNvPr id="16" name="Grafik 46">
            <a:extLst>
              <a:ext uri="{FF2B5EF4-FFF2-40B4-BE49-F238E27FC236}">
                <a16:creationId xmlns="" xmlns:a16="http://schemas.microsoft.com/office/drawing/2014/main" id="{5C765372-E54A-0F5B-B5CF-FC042A1F643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p:blipFill>
        <p:spPr>
          <a:xfrm>
            <a:off x="3348225" y="2953845"/>
            <a:ext cx="2738122" cy="2053592"/>
          </a:xfrm>
          <a:prstGeom prst="rect">
            <a:avLst/>
          </a:prstGeom>
        </p:spPr>
      </p:pic>
      <p:sp>
        <p:nvSpPr>
          <p:cNvPr id="17" name="Textfeld 53">
            <a:extLst>
              <a:ext uri="{FF2B5EF4-FFF2-40B4-BE49-F238E27FC236}">
                <a16:creationId xmlns="" xmlns:a16="http://schemas.microsoft.com/office/drawing/2014/main" id="{DC52B43F-4526-3B14-EF25-3F6D6182239B}"/>
              </a:ext>
            </a:extLst>
          </p:cNvPr>
          <p:cNvSpPr txBox="1"/>
          <p:nvPr/>
        </p:nvSpPr>
        <p:spPr>
          <a:xfrm>
            <a:off x="188478" y="945183"/>
            <a:ext cx="1675459" cy="246221"/>
          </a:xfrm>
          <a:prstGeom prst="rect">
            <a:avLst/>
          </a:prstGeom>
          <a:noFill/>
        </p:spPr>
        <p:txBody>
          <a:bodyPr wrap="none" rtlCol="0">
            <a:spAutoFit/>
          </a:bodyPr>
          <a:lstStyle/>
          <a:p>
            <a:r>
              <a:rPr lang="de-DE" sz="1000" dirty="0">
                <a:latin typeface="Cambria" panose="02040503050406030204" pitchFamily="18" charset="0"/>
                <a:ea typeface="Cambria" panose="02040503050406030204" pitchFamily="18" charset="0"/>
              </a:rPr>
              <a:t>3) Marginal </a:t>
            </a:r>
            <a:r>
              <a:rPr lang="de-DE" sz="1000" dirty="0" err="1">
                <a:latin typeface="Cambria" panose="02040503050406030204" pitchFamily="18" charset="0"/>
                <a:ea typeface="Cambria" panose="02040503050406030204" pitchFamily="18" charset="0"/>
              </a:rPr>
              <a:t>value</a:t>
            </a:r>
            <a:r>
              <a:rPr lang="de-DE" sz="1000" dirty="0">
                <a:latin typeface="Cambria" panose="02040503050406030204" pitchFamily="18" charset="0"/>
                <a:ea typeface="Cambria" panose="02040503050406030204" pitchFamily="18" charset="0"/>
              </a:rPr>
              <a:t> </a:t>
            </a:r>
            <a:r>
              <a:rPr lang="de-DE" sz="1000" dirty="0" err="1">
                <a:latin typeface="Cambria" panose="02040503050406030204" pitchFamily="18" charset="0"/>
                <a:ea typeface="Cambria" panose="02040503050406030204" pitchFamily="18" charset="0"/>
              </a:rPr>
              <a:t>theorem</a:t>
            </a:r>
            <a:r>
              <a:rPr lang="de-DE" sz="1000" dirty="0">
                <a:latin typeface="Cambria" panose="02040503050406030204" pitchFamily="18" charset="0"/>
                <a:ea typeface="Cambria" panose="02040503050406030204" pitchFamily="18" charset="0"/>
              </a:rPr>
              <a:t>:</a:t>
            </a:r>
          </a:p>
        </p:txBody>
      </p:sp>
      <p:sp>
        <p:nvSpPr>
          <p:cNvPr id="18" name="Textfeld 1">
            <a:extLst>
              <a:ext uri="{FF2B5EF4-FFF2-40B4-BE49-F238E27FC236}">
                <a16:creationId xmlns="" xmlns:a16="http://schemas.microsoft.com/office/drawing/2014/main" id="{75B083A3-8E32-7347-62AB-1DA54502F3F4}"/>
              </a:ext>
            </a:extLst>
          </p:cNvPr>
          <p:cNvSpPr txBox="1"/>
          <p:nvPr/>
        </p:nvSpPr>
        <p:spPr>
          <a:xfrm>
            <a:off x="3637372" y="1139466"/>
            <a:ext cx="803425" cy="184666"/>
          </a:xfrm>
          <a:prstGeom prst="rect">
            <a:avLst/>
          </a:prstGeom>
          <a:noFill/>
        </p:spPr>
        <p:txBody>
          <a:bodyPr wrap="none" rtlCol="0">
            <a:spAutoFit/>
          </a:bodyPr>
          <a:lstStyle/>
          <a:p>
            <a:r>
              <a:rPr lang="de-DE" sz="600" b="1" i="1" dirty="0">
                <a:latin typeface="Cambria" panose="02040503050406030204" pitchFamily="18" charset="0"/>
                <a:ea typeface="Cambria" panose="02040503050406030204" pitchFamily="18" charset="0"/>
              </a:rPr>
              <a:t>Humans </a:t>
            </a:r>
            <a:r>
              <a:rPr lang="de-DE" sz="600" b="1" i="1" dirty="0" smtClean="0">
                <a:latin typeface="Cambria" panose="02040503050406030204" pitchFamily="18" charset="0"/>
                <a:ea typeface="Cambria" panose="02040503050406030204" pitchFamily="18" charset="0"/>
              </a:rPr>
              <a:t>long GUT</a:t>
            </a:r>
            <a:endParaRPr lang="de-DE" sz="600" b="1" dirty="0">
              <a:latin typeface="Cambria" panose="02040503050406030204" pitchFamily="18" charset="0"/>
              <a:ea typeface="Cambria" panose="02040503050406030204" pitchFamily="18" charset="0"/>
            </a:endParaRPr>
          </a:p>
        </p:txBody>
      </p:sp>
      <p:sp>
        <p:nvSpPr>
          <p:cNvPr id="19" name="Textfeld 2">
            <a:extLst>
              <a:ext uri="{FF2B5EF4-FFF2-40B4-BE49-F238E27FC236}">
                <a16:creationId xmlns="" xmlns:a16="http://schemas.microsoft.com/office/drawing/2014/main" id="{A5D8C1E9-53DA-1567-C8A5-5AE699A974C4}"/>
              </a:ext>
            </a:extLst>
          </p:cNvPr>
          <p:cNvSpPr txBox="1"/>
          <p:nvPr/>
        </p:nvSpPr>
        <p:spPr>
          <a:xfrm>
            <a:off x="3637371" y="3234048"/>
            <a:ext cx="833883" cy="184666"/>
          </a:xfrm>
          <a:prstGeom prst="rect">
            <a:avLst/>
          </a:prstGeom>
          <a:noFill/>
        </p:spPr>
        <p:txBody>
          <a:bodyPr wrap="none" rtlCol="0">
            <a:spAutoFit/>
          </a:bodyPr>
          <a:lstStyle/>
          <a:p>
            <a:r>
              <a:rPr lang="de-DE" sz="600" b="1" i="1" dirty="0">
                <a:latin typeface="Cambria" panose="02040503050406030204" pitchFamily="18" charset="0"/>
                <a:ea typeface="Cambria" panose="02040503050406030204" pitchFamily="18" charset="0"/>
              </a:rPr>
              <a:t>Humans </a:t>
            </a:r>
            <a:r>
              <a:rPr lang="de-DE" sz="600" b="1" i="1" dirty="0" smtClean="0">
                <a:latin typeface="Cambria" panose="02040503050406030204" pitchFamily="18" charset="0"/>
                <a:ea typeface="Cambria" panose="02040503050406030204" pitchFamily="18" charset="0"/>
              </a:rPr>
              <a:t>short GUT</a:t>
            </a:r>
            <a:endParaRPr lang="de-DE" sz="600" b="1" dirty="0">
              <a:latin typeface="Cambria" panose="02040503050406030204" pitchFamily="18" charset="0"/>
              <a:ea typeface="Cambria" panose="02040503050406030204" pitchFamily="18" charset="0"/>
            </a:endParaRPr>
          </a:p>
        </p:txBody>
      </p:sp>
      <p:sp>
        <p:nvSpPr>
          <p:cNvPr id="20" name="Textfeld 3">
            <a:extLst>
              <a:ext uri="{FF2B5EF4-FFF2-40B4-BE49-F238E27FC236}">
                <a16:creationId xmlns="" xmlns:a16="http://schemas.microsoft.com/office/drawing/2014/main" id="{E0AA9FE0-1B7E-46A1-2202-145B16F14B08}"/>
              </a:ext>
            </a:extLst>
          </p:cNvPr>
          <p:cNvSpPr txBox="1"/>
          <p:nvPr/>
        </p:nvSpPr>
        <p:spPr>
          <a:xfrm>
            <a:off x="6336485" y="1139466"/>
            <a:ext cx="761747" cy="184666"/>
          </a:xfrm>
          <a:prstGeom prst="rect">
            <a:avLst/>
          </a:prstGeom>
          <a:noFill/>
        </p:spPr>
        <p:txBody>
          <a:bodyPr wrap="none" rtlCol="0">
            <a:spAutoFit/>
          </a:bodyPr>
          <a:lstStyle/>
          <a:p>
            <a:r>
              <a:rPr lang="de-DE" sz="600" b="1" i="1" dirty="0">
                <a:latin typeface="Cambria" panose="02040503050406030204" pitchFamily="18" charset="0"/>
                <a:ea typeface="Cambria" panose="02040503050406030204" pitchFamily="18" charset="0"/>
              </a:rPr>
              <a:t>G</a:t>
            </a:r>
            <a:r>
              <a:rPr lang="de-DE" sz="600" b="1" i="1" dirty="0" smtClean="0">
                <a:latin typeface="Cambria" panose="02040503050406030204" pitchFamily="18" charset="0"/>
                <a:ea typeface="Cambria" panose="02040503050406030204" pitchFamily="18" charset="0"/>
              </a:rPr>
              <a:t>erbils long GUT</a:t>
            </a:r>
            <a:endParaRPr lang="de-DE" sz="600" b="1" dirty="0">
              <a:latin typeface="Cambria" panose="02040503050406030204" pitchFamily="18" charset="0"/>
              <a:ea typeface="Cambria" panose="02040503050406030204" pitchFamily="18" charset="0"/>
            </a:endParaRPr>
          </a:p>
        </p:txBody>
      </p:sp>
      <p:sp>
        <p:nvSpPr>
          <p:cNvPr id="21" name="Textfeld 4">
            <a:extLst>
              <a:ext uri="{FF2B5EF4-FFF2-40B4-BE49-F238E27FC236}">
                <a16:creationId xmlns="" xmlns:a16="http://schemas.microsoft.com/office/drawing/2014/main" id="{91B4FE46-B2CA-F3C3-4E12-1ACDF1F05706}"/>
              </a:ext>
            </a:extLst>
          </p:cNvPr>
          <p:cNvSpPr txBox="1"/>
          <p:nvPr/>
        </p:nvSpPr>
        <p:spPr>
          <a:xfrm>
            <a:off x="6310853" y="3228599"/>
            <a:ext cx="792205" cy="184666"/>
          </a:xfrm>
          <a:prstGeom prst="rect">
            <a:avLst/>
          </a:prstGeom>
          <a:noFill/>
        </p:spPr>
        <p:txBody>
          <a:bodyPr wrap="none" rtlCol="0">
            <a:spAutoFit/>
          </a:bodyPr>
          <a:lstStyle/>
          <a:p>
            <a:r>
              <a:rPr lang="de-DE" sz="600" b="1" i="1" dirty="0">
                <a:latin typeface="Cambria" panose="02040503050406030204" pitchFamily="18" charset="0"/>
                <a:ea typeface="Cambria" panose="02040503050406030204" pitchFamily="18" charset="0"/>
              </a:rPr>
              <a:t>G</a:t>
            </a:r>
            <a:r>
              <a:rPr lang="de-DE" sz="600" b="1" i="1" dirty="0" smtClean="0">
                <a:latin typeface="Cambria" panose="02040503050406030204" pitchFamily="18" charset="0"/>
                <a:ea typeface="Cambria" panose="02040503050406030204" pitchFamily="18" charset="0"/>
              </a:rPr>
              <a:t>erbils short GUT</a:t>
            </a:r>
            <a:endParaRPr lang="de-DE" sz="600" b="1" dirty="0">
              <a:latin typeface="Cambria" panose="02040503050406030204" pitchFamily="18" charset="0"/>
              <a:ea typeface="Cambria" panose="02040503050406030204" pitchFamily="18" charset="0"/>
            </a:endParaRPr>
          </a:p>
        </p:txBody>
      </p:sp>
      <p:pic>
        <p:nvPicPr>
          <p:cNvPr id="22" name="Grafik 7" descr="Ein Bild, das Diagramm, Reihe, Text, parallel enthält.&#10;&#10;Automatisch generierte Beschreibung">
            <a:extLst>
              <a:ext uri="{FF2B5EF4-FFF2-40B4-BE49-F238E27FC236}">
                <a16:creationId xmlns="" xmlns:a16="http://schemas.microsoft.com/office/drawing/2014/main" id="{4C1F9D4D-10F5-BD73-77DF-28462C6F8C4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0692" y="1711397"/>
            <a:ext cx="2253750" cy="2304315"/>
          </a:xfrm>
          <a:prstGeom prst="rect">
            <a:avLst/>
          </a:prstGeom>
        </p:spPr>
      </p:pic>
      <p:cxnSp>
        <p:nvCxnSpPr>
          <p:cNvPr id="23" name="Gerade Verbindung mit Pfeil 8">
            <a:extLst>
              <a:ext uri="{FF2B5EF4-FFF2-40B4-BE49-F238E27FC236}">
                <a16:creationId xmlns="" xmlns:a16="http://schemas.microsoft.com/office/drawing/2014/main" id="{9F83B25F-4D62-9896-1D90-F512E859C683}"/>
              </a:ext>
            </a:extLst>
          </p:cNvPr>
          <p:cNvCxnSpPr/>
          <p:nvPr/>
        </p:nvCxnSpPr>
        <p:spPr>
          <a:xfrm>
            <a:off x="2639398" y="2937423"/>
            <a:ext cx="685548" cy="0"/>
          </a:xfrm>
          <a:prstGeom prst="straightConnector1">
            <a:avLst/>
          </a:prstGeom>
          <a:ln w="57150">
            <a:solidFill>
              <a:srgbClr val="58595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468490"/>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fik 34">
            <a:extLst>
              <a:ext uri="{FF2B5EF4-FFF2-40B4-BE49-F238E27FC236}">
                <a16:creationId xmlns:a16="http://schemas.microsoft.com/office/drawing/2014/main" xmlns="" id="{284BD0CB-4E5B-2803-671A-E32F5F36CFF7}"/>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38" name="Grafik 37">
            <a:extLst>
              <a:ext uri="{FF2B5EF4-FFF2-40B4-BE49-F238E27FC236}">
                <a16:creationId xmlns:a16="http://schemas.microsoft.com/office/drawing/2014/main" xmlns="" id="{31722F35-AA0A-2133-5619-98A572A750DF}"/>
              </a:ext>
            </a:extLst>
          </p:cNvPr>
          <p:cNvPicPr>
            <a:picLocks noChangeAspect="1"/>
          </p:cNvPicPr>
          <p:nvPr/>
        </p:nvPicPr>
        <p:blipFill rotWithShape="1">
          <a:blip r:embed="rId4"/>
          <a:srcRect b="38128"/>
          <a:stretch/>
        </p:blipFill>
        <p:spPr>
          <a:xfrm>
            <a:off x="0" y="109538"/>
            <a:ext cx="7934325" cy="430213"/>
          </a:xfrm>
          <a:prstGeom prst="rect">
            <a:avLst/>
          </a:prstGeom>
        </p:spPr>
      </p:pic>
      <p:sp>
        <p:nvSpPr>
          <p:cNvPr id="39" name="Rechteck 43">
            <a:extLst>
              <a:ext uri="{FF2B5EF4-FFF2-40B4-BE49-F238E27FC236}">
                <a16:creationId xmlns:a16="http://schemas.microsoft.com/office/drawing/2014/main" xmlns="" id="{5E1B9F82-EFE4-DD66-E9CC-19DB2BC262BE}"/>
              </a:ext>
            </a:extLst>
          </p:cNvPr>
          <p:cNvSpPr/>
          <p:nvPr/>
        </p:nvSpPr>
        <p:spPr>
          <a:xfrm>
            <a:off x="0" y="0"/>
            <a:ext cx="2094676" cy="307777"/>
          </a:xfrm>
          <a:prstGeom prst="rect">
            <a:avLst/>
          </a:prstGeom>
        </p:spPr>
        <p:txBody>
          <a:bodyPr wrap="none">
            <a:spAutoFit/>
          </a:bodyPr>
          <a:lstStyle/>
          <a:p>
            <a:r>
              <a:rPr lang="de-DE" sz="1400" b="1" i="1" dirty="0">
                <a:solidFill>
                  <a:schemeClr val="accent2">
                    <a:lumMod val="75000"/>
                  </a:schemeClr>
                </a:solidFill>
                <a:latin typeface="Cambria" pitchFamily="18" charset="0"/>
                <a:ea typeface="Cambria" pitchFamily="18" charset="0"/>
                <a:cs typeface="Arial" panose="020B0604020202020204" pitchFamily="34" charset="0"/>
              </a:rPr>
              <a:t>C02 – Happel/Pollmann</a:t>
            </a:r>
          </a:p>
        </p:txBody>
      </p:sp>
      <p:sp>
        <p:nvSpPr>
          <p:cNvPr id="40" name="Title 1">
            <a:extLst>
              <a:ext uri="{FF2B5EF4-FFF2-40B4-BE49-F238E27FC236}">
                <a16:creationId xmlns:a16="http://schemas.microsoft.com/office/drawing/2014/main" xmlns="" id="{3D8CB058-1AA3-0139-64F4-E4EF3FB6FDEC}"/>
              </a:ext>
            </a:extLst>
          </p:cNvPr>
          <p:cNvSpPr txBox="1">
            <a:spLocks/>
          </p:cNvSpPr>
          <p:nvPr/>
        </p:nvSpPr>
        <p:spPr>
          <a:xfrm>
            <a:off x="457200" y="0"/>
            <a:ext cx="8229600" cy="85725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j-cs"/>
              </a:rPr>
              <a:t>APPENDIX</a:t>
            </a:r>
            <a:endParaRPr kumimoji="0" lang="en-US" sz="28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sp>
        <p:nvSpPr>
          <p:cNvPr id="22" name="Title 3"/>
          <p:cNvSpPr txBox="1">
            <a:spLocks/>
          </p:cNvSpPr>
          <p:nvPr/>
        </p:nvSpPr>
        <p:spPr>
          <a:xfrm>
            <a:off x="346717" y="623178"/>
            <a:ext cx="1801492" cy="527462"/>
          </a:xfrm>
          <a:prstGeom prst="rect">
            <a:avLst/>
          </a:prstGeom>
        </p:spPr>
        <p:txBody>
          <a:bodyPr vert="horz" lIns="91439" tIns="45720" rIns="91439" bIns="45720" anchor="b">
            <a:noAutofit/>
          </a:bodyPr>
          <a:lstStyle/>
          <a:p>
            <a:pPr>
              <a:spcBef>
                <a:spcPct val="0"/>
              </a:spcBef>
              <a:defRPr/>
            </a:pPr>
            <a:r>
              <a:rPr lang="en-US" sz="2000" b="1" cap="small" dirty="0" smtClean="0">
                <a:solidFill>
                  <a:schemeClr val="tx2"/>
                </a:solidFill>
                <a:latin typeface="Cambria" pitchFamily="18" charset="0"/>
                <a:ea typeface="Cambria" pitchFamily="18" charset="0"/>
                <a:cs typeface="+mj-cs"/>
              </a:rPr>
              <a:t>FrA Region</a:t>
            </a:r>
            <a:endParaRPr lang="en-US" sz="2000" b="1" cap="small" dirty="0">
              <a:solidFill>
                <a:schemeClr val="tx2"/>
              </a:solidFill>
              <a:latin typeface="Cambria" pitchFamily="18" charset="0"/>
              <a:ea typeface="Cambria" pitchFamily="18" charset="0"/>
              <a:cs typeface="+mj-cs"/>
            </a:endParaRPr>
          </a:p>
        </p:txBody>
      </p:sp>
      <p:sp>
        <p:nvSpPr>
          <p:cNvPr id="23"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3" name="Slide Number Placeholder 2"/>
          <p:cNvSpPr>
            <a:spLocks noGrp="1"/>
          </p:cNvSpPr>
          <p:nvPr>
            <p:ph type="sldNum" sz="quarter" idx="12"/>
          </p:nvPr>
        </p:nvSpPr>
        <p:spPr/>
        <p:txBody>
          <a:bodyPr/>
          <a:lstStyle/>
          <a:p>
            <a:fld id="{5134D717-9C71-40EE-9818-90DD4B666C46}" type="slidenum">
              <a:rPr lang="en-US" smtClean="0"/>
              <a:pPr/>
              <a:t>19</a:t>
            </a:fld>
            <a:endParaRPr lang="en-US" dirty="0"/>
          </a:p>
        </p:txBody>
      </p:sp>
      <p:pic>
        <p:nvPicPr>
          <p:cNvPr id="4" name="Picture 3"/>
          <p:cNvPicPr>
            <a:picLocks noChangeAspect="1"/>
          </p:cNvPicPr>
          <p:nvPr/>
        </p:nvPicPr>
        <p:blipFill>
          <a:blip r:embed="rId5"/>
          <a:stretch>
            <a:fillRect/>
          </a:stretch>
        </p:blipFill>
        <p:spPr>
          <a:xfrm>
            <a:off x="2843808" y="1263388"/>
            <a:ext cx="4186970" cy="3285150"/>
          </a:xfrm>
          <a:prstGeom prst="rect">
            <a:avLst/>
          </a:prstGeom>
        </p:spPr>
      </p:pic>
      <p:sp>
        <p:nvSpPr>
          <p:cNvPr id="11" name="Abgerundetes Rechteck 72"/>
          <p:cNvSpPr/>
          <p:nvPr/>
        </p:nvSpPr>
        <p:spPr>
          <a:xfrm flipH="1">
            <a:off x="464121" y="2203108"/>
            <a:ext cx="1819681" cy="895248"/>
          </a:xfrm>
          <a:prstGeom prst="roundRect">
            <a:avLst>
              <a:gd name="adj" fmla="val 10881"/>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275"/>
          </a:p>
        </p:txBody>
      </p:sp>
      <p:sp>
        <p:nvSpPr>
          <p:cNvPr id="12" name="TextBox 11"/>
          <p:cNvSpPr txBox="1"/>
          <p:nvPr/>
        </p:nvSpPr>
        <p:spPr>
          <a:xfrm>
            <a:off x="514038" y="2357342"/>
            <a:ext cx="1719848" cy="830997"/>
          </a:xfrm>
          <a:prstGeom prst="rect">
            <a:avLst/>
          </a:prstGeom>
          <a:noFill/>
        </p:spPr>
        <p:txBody>
          <a:bodyPr wrap="square" rtlCol="0">
            <a:spAutoFit/>
          </a:bodyPr>
          <a:lstStyle/>
          <a:p>
            <a:pPr algn="ctr"/>
            <a:r>
              <a:rPr lang="en-US" sz="1600" dirty="0" smtClean="0">
                <a:latin typeface="Cambria" pitchFamily="18" charset="0"/>
                <a:ea typeface="Cambria" pitchFamily="18" charset="0"/>
              </a:rPr>
              <a:t>Bregma: </a:t>
            </a:r>
          </a:p>
          <a:p>
            <a:pPr algn="ctr"/>
            <a:r>
              <a:rPr lang="en-US" sz="1600" dirty="0" smtClean="0">
                <a:latin typeface="Cambria" pitchFamily="18" charset="0"/>
                <a:ea typeface="Cambria" pitchFamily="18" charset="0"/>
              </a:rPr>
              <a:t>5mm</a:t>
            </a:r>
          </a:p>
          <a:p>
            <a:pPr algn="ctr"/>
            <a:endParaRPr lang="en-US" sz="1600" dirty="0">
              <a:latin typeface="Cambria" pitchFamily="18" charset="0"/>
              <a:ea typeface="Cambria" pitchFamily="18" charset="0"/>
            </a:endParaRPr>
          </a:p>
        </p:txBody>
      </p:sp>
      <p:pic>
        <p:nvPicPr>
          <p:cNvPr id="13"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6">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13133202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6" name="Rectangle 14"/>
          <p:cNvSpPr>
            <a:spLocks noChangeArrowheads="1"/>
          </p:cNvSpPr>
          <p:nvPr/>
        </p:nvSpPr>
        <p:spPr bwMode="auto">
          <a:xfrm>
            <a:off x="8604250" y="3738563"/>
            <a:ext cx="401638" cy="187325"/>
          </a:xfrm>
          <a:prstGeom prst="rect">
            <a:avLst/>
          </a:prstGeom>
          <a:solidFill>
            <a:srgbClr val="FFFFFF"/>
          </a:solidFill>
          <a:ln w="25560" cap="flat">
            <a:no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46"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pic>
        <p:nvPicPr>
          <p:cNvPr id="8" name="Grafik 4">
            <a:extLst>
              <a:ext uri="{FF2B5EF4-FFF2-40B4-BE49-F238E27FC236}">
                <a16:creationId xmlns:a16="http://schemas.microsoft.com/office/drawing/2014/main" xmlns="" id="{DDA48CC6-5D3B-3B4F-8903-F6CF5B30C293}"/>
              </a:ext>
            </a:extLst>
          </p:cNvPr>
          <p:cNvPicPr>
            <a:picLocks noChangeAspect="1"/>
          </p:cNvPicPr>
          <p:nvPr/>
        </p:nvPicPr>
        <p:blipFill rotWithShape="1">
          <a:blip r:embed="rId5"/>
          <a:srcRect l="3239" t="17228" r="6120" b="10373"/>
          <a:stretch/>
        </p:blipFill>
        <p:spPr>
          <a:xfrm>
            <a:off x="214282" y="714362"/>
            <a:ext cx="3640936" cy="1461082"/>
          </a:xfrm>
          <a:prstGeom prst="rect">
            <a:avLst/>
          </a:prstGeom>
        </p:spPr>
      </p:pic>
      <p:sp>
        <p:nvSpPr>
          <p:cNvPr id="9" name="Freihandform 25">
            <a:extLst>
              <a:ext uri="{FF2B5EF4-FFF2-40B4-BE49-F238E27FC236}">
                <a16:creationId xmlns:a16="http://schemas.microsoft.com/office/drawing/2014/main" xmlns="" id="{164566BF-BB4D-44F1-950E-72FF78A8804F}"/>
              </a:ext>
            </a:extLst>
          </p:cNvPr>
          <p:cNvSpPr/>
          <p:nvPr/>
        </p:nvSpPr>
        <p:spPr>
          <a:xfrm rot="20038685" flipV="1">
            <a:off x="1736490" y="1173143"/>
            <a:ext cx="1621666" cy="1023312"/>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noFill/>
          <a:ln w="222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67">
            <a:extLst>
              <a:ext uri="{FF2B5EF4-FFF2-40B4-BE49-F238E27FC236}">
                <a16:creationId xmlns:a16="http://schemas.microsoft.com/office/drawing/2014/main" xmlns="" id="{96BD2328-1F8F-D84A-9704-EEAA1A47C251}"/>
              </a:ext>
            </a:extLst>
          </p:cNvPr>
          <p:cNvSpPr txBox="1"/>
          <p:nvPr/>
        </p:nvSpPr>
        <p:spPr>
          <a:xfrm>
            <a:off x="1071538" y="785800"/>
            <a:ext cx="2234843" cy="276999"/>
          </a:xfrm>
          <a:prstGeom prst="rect">
            <a:avLst/>
          </a:prstGeom>
          <a:noFill/>
        </p:spPr>
        <p:txBody>
          <a:bodyPr wrap="none" rtlCol="0">
            <a:spAutoFit/>
          </a:bodyPr>
          <a:lstStyle/>
          <a:p>
            <a:pPr algn="l"/>
            <a:r>
              <a:rPr lang="de-DE" sz="1200" b="1" dirty="0" err="1">
                <a:latin typeface="Cambria" panose="02040503050406030204" pitchFamily="18" charset="0"/>
                <a:ea typeface="Cambria" panose="02040503050406030204" pitchFamily="18" charset="0"/>
                <a:cs typeface="Arial" panose="020B0604020202020204" pitchFamily="34" charset="0"/>
              </a:rPr>
              <a:t>Should</a:t>
            </a:r>
            <a:r>
              <a:rPr lang="de-DE" sz="1200" b="1" dirty="0">
                <a:latin typeface="Cambria" panose="02040503050406030204" pitchFamily="18" charset="0"/>
                <a:ea typeface="Cambria" panose="02040503050406030204" pitchFamily="18" charset="0"/>
                <a:cs typeface="Arial" panose="020B0604020202020204" pitchFamily="34" charset="0"/>
              </a:rPr>
              <a:t> I </a:t>
            </a:r>
            <a:r>
              <a:rPr lang="de-DE" sz="1200" b="1" dirty="0" err="1">
                <a:latin typeface="Cambria" panose="02040503050406030204" pitchFamily="18" charset="0"/>
                <a:ea typeface="Cambria" panose="02040503050406030204" pitchFamily="18" charset="0"/>
                <a:cs typeface="Arial" panose="020B0604020202020204" pitchFamily="34" charset="0"/>
              </a:rPr>
              <a:t>Stay</a:t>
            </a:r>
            <a:r>
              <a:rPr lang="de-DE" sz="1200" b="1" dirty="0">
                <a:latin typeface="Cambria" panose="02040503050406030204" pitchFamily="18" charset="0"/>
                <a:ea typeface="Cambria" panose="02040503050406030204" pitchFamily="18" charset="0"/>
                <a:cs typeface="Arial" panose="020B0604020202020204" pitchFamily="34" charset="0"/>
              </a:rPr>
              <a:t> </a:t>
            </a:r>
            <a:r>
              <a:rPr lang="de-DE" sz="1200" b="1" dirty="0" err="1">
                <a:latin typeface="Cambria" panose="02040503050406030204" pitchFamily="18" charset="0"/>
                <a:ea typeface="Cambria" panose="02040503050406030204" pitchFamily="18" charset="0"/>
                <a:cs typeface="Arial" panose="020B0604020202020204" pitchFamily="34" charset="0"/>
              </a:rPr>
              <a:t>Or</a:t>
            </a:r>
            <a:r>
              <a:rPr lang="de-DE" sz="1200" b="1" dirty="0">
                <a:latin typeface="Cambria" panose="02040503050406030204" pitchFamily="18" charset="0"/>
                <a:ea typeface="Cambria" panose="02040503050406030204" pitchFamily="18" charset="0"/>
                <a:cs typeface="Arial" panose="020B0604020202020204" pitchFamily="34" charset="0"/>
              </a:rPr>
              <a:t> </a:t>
            </a:r>
            <a:r>
              <a:rPr lang="de-DE" sz="1200" b="1" dirty="0" err="1">
                <a:latin typeface="Cambria" panose="02040503050406030204" pitchFamily="18" charset="0"/>
                <a:ea typeface="Cambria" panose="02040503050406030204" pitchFamily="18" charset="0"/>
                <a:cs typeface="Arial" panose="020B0604020202020204" pitchFamily="34" charset="0"/>
              </a:rPr>
              <a:t>Should</a:t>
            </a:r>
            <a:r>
              <a:rPr lang="de-DE" sz="1200" b="1" dirty="0">
                <a:latin typeface="Cambria" panose="02040503050406030204" pitchFamily="18" charset="0"/>
                <a:ea typeface="Cambria" panose="02040503050406030204" pitchFamily="18" charset="0"/>
                <a:cs typeface="Arial" panose="020B0604020202020204" pitchFamily="34" charset="0"/>
              </a:rPr>
              <a:t> I Go? </a:t>
            </a:r>
          </a:p>
        </p:txBody>
      </p:sp>
      <p:sp>
        <p:nvSpPr>
          <p:cNvPr id="11" name="Title 1"/>
          <p:cNvSpPr txBox="1">
            <a:spLocks/>
          </p:cNvSpPr>
          <p:nvPr/>
        </p:nvSpPr>
        <p:spPr>
          <a:xfrm>
            <a:off x="457200" y="0"/>
            <a:ext cx="8229600" cy="85725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j-cs"/>
              </a:rPr>
              <a:t>BACKGROUND</a:t>
            </a:r>
            <a:endParaRPr kumimoji="0" lang="en-US" sz="28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sp>
        <p:nvSpPr>
          <p:cNvPr id="12" name="Rectangle 11"/>
          <p:cNvSpPr/>
          <p:nvPr/>
        </p:nvSpPr>
        <p:spPr>
          <a:xfrm>
            <a:off x="285720" y="2143122"/>
            <a:ext cx="1385450" cy="877163"/>
          </a:xfrm>
          <a:prstGeom prst="rect">
            <a:avLst/>
          </a:prstGeom>
        </p:spPr>
        <p:txBody>
          <a:bodyPr wrap="square">
            <a:spAutoFit/>
          </a:bodyPr>
          <a:lstStyle/>
          <a:p>
            <a:r>
              <a:rPr lang="en-US" dirty="0">
                <a:latin typeface="Cambria" panose="02040503050406030204" pitchFamily="18" charset="0"/>
                <a:ea typeface="Cambria" panose="02040503050406030204" pitchFamily="18" charset="0"/>
              </a:rPr>
              <a:t>Exploitation</a:t>
            </a:r>
          </a:p>
          <a:p>
            <a:r>
              <a:rPr lang="en-US" dirty="0">
                <a:latin typeface="Cambria" panose="02040503050406030204" pitchFamily="18" charset="0"/>
                <a:ea typeface="Cambria" panose="02040503050406030204" pitchFamily="18" charset="0"/>
              </a:rPr>
              <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p:txBody>
      </p:sp>
      <p:sp>
        <p:nvSpPr>
          <p:cNvPr id="13" name="Rectangle 12"/>
          <p:cNvSpPr/>
          <p:nvPr/>
        </p:nvSpPr>
        <p:spPr>
          <a:xfrm>
            <a:off x="2714611" y="2123215"/>
            <a:ext cx="1308497" cy="877163"/>
          </a:xfrm>
          <a:prstGeom prst="rect">
            <a:avLst/>
          </a:prstGeom>
        </p:spPr>
        <p:txBody>
          <a:bodyPr wrap="square">
            <a:spAutoFit/>
          </a:bodyPr>
          <a:lstStyle/>
          <a:p>
            <a:r>
              <a:rPr lang="en-US" dirty="0">
                <a:latin typeface="Cambria" panose="02040503050406030204" pitchFamily="18" charset="0"/>
                <a:ea typeface="Cambria" panose="02040503050406030204" pitchFamily="18" charset="0"/>
              </a:rPr>
              <a:t>Exploration</a:t>
            </a:r>
          </a:p>
          <a:p>
            <a:r>
              <a:rPr lang="en-US" dirty="0">
                <a:latin typeface="Cambria" panose="02040503050406030204" pitchFamily="18" charset="0"/>
                <a:ea typeface="Cambria" panose="02040503050406030204" pitchFamily="18" charset="0"/>
              </a:rPr>
              <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p:txBody>
      </p:sp>
      <p:cxnSp>
        <p:nvCxnSpPr>
          <p:cNvPr id="14" name="Straight Arrow Connector 13"/>
          <p:cNvCxnSpPr/>
          <p:nvPr/>
        </p:nvCxnSpPr>
        <p:spPr>
          <a:xfrm>
            <a:off x="1571604" y="2285998"/>
            <a:ext cx="1071570"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321018" y="1131590"/>
            <a:ext cx="4572032" cy="1015663"/>
          </a:xfrm>
          <a:prstGeom prst="rect">
            <a:avLst/>
          </a:prstGeom>
          <a:noFill/>
        </p:spPr>
        <p:txBody>
          <a:bodyPr wrap="square" rtlCol="0">
            <a:spAutoFit/>
          </a:bodyPr>
          <a:lstStyle/>
          <a:p>
            <a:pPr algn="just"/>
            <a:r>
              <a:rPr lang="en-US" sz="1200" dirty="0">
                <a:latin typeface="Cambria" pitchFamily="18" charset="0"/>
                <a:ea typeface="Cambria" pitchFamily="18" charset="0"/>
              </a:rPr>
              <a:t>The anterior prefrontal cortex (aPFC) is regarded as a decisive part of a neurocognitive circuit for the neuronal realization of exploratory resource allocation in human and non-human primates (Daw et al., 2006; Mansouri et al., 2015)</a:t>
            </a:r>
          </a:p>
          <a:p>
            <a:pPr algn="just"/>
            <a:endParaRPr lang="en-US" sz="1200" dirty="0"/>
          </a:p>
        </p:txBody>
      </p:sp>
      <p:sp>
        <p:nvSpPr>
          <p:cNvPr id="16" name="Abgerundetes Rechteck 72"/>
          <p:cNvSpPr/>
          <p:nvPr/>
        </p:nvSpPr>
        <p:spPr>
          <a:xfrm flipH="1">
            <a:off x="4249580" y="1148192"/>
            <a:ext cx="4714908" cy="826123"/>
          </a:xfrm>
          <a:prstGeom prst="roundRect">
            <a:avLst>
              <a:gd name="adj" fmla="val 10881"/>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sz="1275"/>
          </a:p>
        </p:txBody>
      </p:sp>
      <p:pic>
        <p:nvPicPr>
          <p:cNvPr id="17" name="Picture 16" descr="food.jpg"/>
          <p:cNvPicPr>
            <a:picLocks noChangeAspect="1"/>
          </p:cNvPicPr>
          <p:nvPr/>
        </p:nvPicPr>
        <p:blipFill>
          <a:blip r:embed="rId6" cstate="print">
            <a:clrChange>
              <a:clrFrom>
                <a:srgbClr val="FFFFFF"/>
              </a:clrFrom>
              <a:clrTo>
                <a:srgbClr val="FFFFFF">
                  <a:alpha val="0"/>
                </a:srgbClr>
              </a:clrTo>
            </a:clrChange>
          </a:blip>
          <a:stretch>
            <a:fillRect/>
          </a:stretch>
        </p:blipFill>
        <p:spPr>
          <a:xfrm>
            <a:off x="142844" y="1785932"/>
            <a:ext cx="571504" cy="571504"/>
          </a:xfrm>
          <a:prstGeom prst="ellipse">
            <a:avLst/>
          </a:prstGeom>
        </p:spPr>
      </p:pic>
      <p:pic>
        <p:nvPicPr>
          <p:cNvPr id="18" name="Picture 17" descr="food.jpg"/>
          <p:cNvPicPr>
            <a:picLocks noChangeAspect="1"/>
          </p:cNvPicPr>
          <p:nvPr/>
        </p:nvPicPr>
        <p:blipFill>
          <a:blip r:embed="rId6" cstate="print">
            <a:clrChange>
              <a:clrFrom>
                <a:srgbClr val="FFFFFF"/>
              </a:clrFrom>
              <a:clrTo>
                <a:srgbClr val="FFFFFF">
                  <a:alpha val="0"/>
                </a:srgbClr>
              </a:clrTo>
            </a:clrChange>
          </a:blip>
          <a:stretch>
            <a:fillRect/>
          </a:stretch>
        </p:blipFill>
        <p:spPr>
          <a:xfrm>
            <a:off x="3286116" y="928676"/>
            <a:ext cx="571504" cy="571504"/>
          </a:xfrm>
          <a:prstGeom prst="ellipse">
            <a:avLst/>
          </a:prstGeom>
        </p:spPr>
      </p:pic>
      <p:pic>
        <p:nvPicPr>
          <p:cNvPr id="19" name="Picture 18" descr="Intro_gambling task.png"/>
          <p:cNvPicPr>
            <a:picLocks noChangeAspect="1"/>
          </p:cNvPicPr>
          <p:nvPr/>
        </p:nvPicPr>
        <p:blipFill>
          <a:blip r:embed="rId7"/>
          <a:stretch>
            <a:fillRect/>
          </a:stretch>
        </p:blipFill>
        <p:spPr>
          <a:xfrm>
            <a:off x="428596" y="2857502"/>
            <a:ext cx="3437982" cy="1367390"/>
          </a:xfrm>
          <a:prstGeom prst="rect">
            <a:avLst/>
          </a:prstGeom>
        </p:spPr>
      </p:pic>
      <p:sp>
        <p:nvSpPr>
          <p:cNvPr id="20" name="TextShape 2"/>
          <p:cNvSpPr txBox="1"/>
          <p:nvPr/>
        </p:nvSpPr>
        <p:spPr>
          <a:xfrm>
            <a:off x="192188" y="4269412"/>
            <a:ext cx="3951184" cy="374040"/>
          </a:xfrm>
          <a:prstGeom prst="rect">
            <a:avLst/>
          </a:prstGeom>
          <a:noFill/>
          <a:ln w="0">
            <a:noFill/>
          </a:ln>
        </p:spPr>
        <p:txBody>
          <a:bodyPr lIns="90000" tIns="45000" rIns="90000" bIns="45000">
            <a:noAutofit/>
          </a:bodyPr>
          <a:lstStyle/>
          <a:p>
            <a:pPr algn="ctr"/>
            <a:r>
              <a:rPr lang="de-DE" sz="1100" b="1" strike="noStrike" spc="-1" dirty="0">
                <a:latin typeface="Cambria" panose="02040503050406030204" pitchFamily="18" charset="0"/>
                <a:ea typeface="Cambria" panose="02040503050406030204" pitchFamily="18" charset="0"/>
              </a:rPr>
              <a:t>Frontopolar activation due to exploration in gambling task</a:t>
            </a:r>
          </a:p>
          <a:p>
            <a:pPr algn="ctr"/>
            <a:r>
              <a:rPr lang="de-DE" sz="1100" b="1" strike="noStrike" spc="-1" dirty="0">
                <a:latin typeface="Cambria" panose="02040503050406030204" pitchFamily="18" charset="0"/>
                <a:ea typeface="Cambria" panose="02040503050406030204" pitchFamily="18" charset="0"/>
              </a:rPr>
              <a:t>Daw et al., 2006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2</a:t>
            </a:fld>
            <a:endParaRPr lang="en-US" dirty="0"/>
          </a:p>
        </p:txBody>
      </p:sp>
      <p:sp>
        <p:nvSpPr>
          <p:cNvPr id="21" name="Abgerundetes Rechteck 72"/>
          <p:cNvSpPr/>
          <p:nvPr/>
        </p:nvSpPr>
        <p:spPr>
          <a:xfrm flipH="1">
            <a:off x="4249580" y="2686907"/>
            <a:ext cx="4714908" cy="702030"/>
          </a:xfrm>
          <a:prstGeom prst="roundRect">
            <a:avLst>
              <a:gd name="adj" fmla="val 10881"/>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275"/>
          </a:p>
        </p:txBody>
      </p:sp>
      <p:sp>
        <p:nvSpPr>
          <p:cNvPr id="22" name="Abgerundetes Rechteck 72"/>
          <p:cNvSpPr/>
          <p:nvPr/>
        </p:nvSpPr>
        <p:spPr>
          <a:xfrm flipH="1">
            <a:off x="4249580" y="3530676"/>
            <a:ext cx="4714908" cy="764514"/>
          </a:xfrm>
          <a:prstGeom prst="roundRect">
            <a:avLst>
              <a:gd name="adj" fmla="val 10881"/>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275"/>
          </a:p>
        </p:txBody>
      </p:sp>
      <p:sp>
        <p:nvSpPr>
          <p:cNvPr id="23" name="TextBox 22"/>
          <p:cNvSpPr txBox="1"/>
          <p:nvPr/>
        </p:nvSpPr>
        <p:spPr>
          <a:xfrm>
            <a:off x="4382197" y="2894265"/>
            <a:ext cx="4459377" cy="461665"/>
          </a:xfrm>
          <a:prstGeom prst="rect">
            <a:avLst/>
          </a:prstGeom>
          <a:noFill/>
        </p:spPr>
        <p:txBody>
          <a:bodyPr wrap="square" rtlCol="0">
            <a:spAutoFit/>
          </a:bodyPr>
          <a:lstStyle/>
          <a:p>
            <a:pPr algn="ctr"/>
            <a:r>
              <a:rPr lang="en-US" sz="1200" dirty="0">
                <a:latin typeface="Cambria" pitchFamily="18" charset="0"/>
                <a:ea typeface="Cambria" pitchFamily="18" charset="0"/>
              </a:rPr>
              <a:t>How can the exploratory resource allocation be investigated ?</a:t>
            </a:r>
          </a:p>
          <a:p>
            <a:pPr algn="ctr"/>
            <a:endParaRPr lang="en-US" sz="1200" dirty="0"/>
          </a:p>
        </p:txBody>
      </p:sp>
      <p:sp>
        <p:nvSpPr>
          <p:cNvPr id="24" name="TextBox 23"/>
          <p:cNvSpPr txBox="1"/>
          <p:nvPr/>
        </p:nvSpPr>
        <p:spPr>
          <a:xfrm>
            <a:off x="4420355" y="3668226"/>
            <a:ext cx="4421219" cy="646331"/>
          </a:xfrm>
          <a:prstGeom prst="rect">
            <a:avLst/>
          </a:prstGeom>
          <a:noFill/>
        </p:spPr>
        <p:txBody>
          <a:bodyPr wrap="square" rtlCol="0">
            <a:spAutoFit/>
          </a:bodyPr>
          <a:lstStyle/>
          <a:p>
            <a:pPr algn="ctr"/>
            <a:r>
              <a:rPr lang="en-US" sz="1200" dirty="0">
                <a:latin typeface="Cambria" pitchFamily="18" charset="0"/>
                <a:ea typeface="Cambria" pitchFamily="18" charset="0"/>
              </a:rPr>
              <a:t>How is exploratory resource allocation achieved on the </a:t>
            </a:r>
            <a:r>
              <a:rPr lang="en-US" sz="1200" dirty="0" smtClean="0">
                <a:latin typeface="Cambria" pitchFamily="18" charset="0"/>
                <a:ea typeface="Cambria" pitchFamily="18" charset="0"/>
              </a:rPr>
              <a:t>          meso-scale </a:t>
            </a:r>
            <a:r>
              <a:rPr lang="en-US" sz="1200" dirty="0">
                <a:latin typeface="Cambria" pitchFamily="18" charset="0"/>
                <a:ea typeface="Cambria" pitchFamily="18" charset="0"/>
              </a:rPr>
              <a:t>and macro-scale levels?</a:t>
            </a:r>
          </a:p>
          <a:p>
            <a:pPr algn="ctr"/>
            <a:endParaRPr lang="en-US" sz="1200" dirty="0"/>
          </a:p>
        </p:txBody>
      </p:sp>
      <p:sp>
        <p:nvSpPr>
          <p:cNvPr id="26" name="Title 1"/>
          <p:cNvSpPr txBox="1">
            <a:spLocks/>
          </p:cNvSpPr>
          <p:nvPr/>
        </p:nvSpPr>
        <p:spPr>
          <a:xfrm>
            <a:off x="5192027" y="2355726"/>
            <a:ext cx="3007568" cy="274420"/>
          </a:xfrm>
          <a:prstGeom prst="rect">
            <a:avLst/>
          </a:prstGeom>
        </p:spPr>
        <p:txBody>
          <a:bodyPr>
            <a:normAutofit fontScale="9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rPr>
              <a:t>RESEARCH QUESTIONS</a:t>
            </a:r>
          </a:p>
        </p:txBody>
      </p:sp>
    </p:spTree>
    <p:extLst>
      <p:ext uri="{BB962C8B-B14F-4D97-AF65-F5344CB8AC3E}">
        <p14:creationId xmlns:p14="http://schemas.microsoft.com/office/powerpoint/2010/main" val="3604070159"/>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fik 34">
            <a:extLst>
              <a:ext uri="{FF2B5EF4-FFF2-40B4-BE49-F238E27FC236}">
                <a16:creationId xmlns:a16="http://schemas.microsoft.com/office/drawing/2014/main" xmlns="" id="{284BD0CB-4E5B-2803-671A-E32F5F36CFF7}"/>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38" name="Grafik 37">
            <a:extLst>
              <a:ext uri="{FF2B5EF4-FFF2-40B4-BE49-F238E27FC236}">
                <a16:creationId xmlns:a16="http://schemas.microsoft.com/office/drawing/2014/main" xmlns="" id="{31722F35-AA0A-2133-5619-98A572A750DF}"/>
              </a:ext>
            </a:extLst>
          </p:cNvPr>
          <p:cNvPicPr>
            <a:picLocks noChangeAspect="1"/>
          </p:cNvPicPr>
          <p:nvPr/>
        </p:nvPicPr>
        <p:blipFill rotWithShape="1">
          <a:blip r:embed="rId4"/>
          <a:srcRect b="38128"/>
          <a:stretch/>
        </p:blipFill>
        <p:spPr>
          <a:xfrm>
            <a:off x="0" y="109538"/>
            <a:ext cx="7934325" cy="430213"/>
          </a:xfrm>
          <a:prstGeom prst="rect">
            <a:avLst/>
          </a:prstGeom>
        </p:spPr>
      </p:pic>
      <p:sp>
        <p:nvSpPr>
          <p:cNvPr id="39" name="Rechteck 43">
            <a:extLst>
              <a:ext uri="{FF2B5EF4-FFF2-40B4-BE49-F238E27FC236}">
                <a16:creationId xmlns:a16="http://schemas.microsoft.com/office/drawing/2014/main" xmlns="" id="{5E1B9F82-EFE4-DD66-E9CC-19DB2BC262BE}"/>
              </a:ext>
            </a:extLst>
          </p:cNvPr>
          <p:cNvSpPr/>
          <p:nvPr/>
        </p:nvSpPr>
        <p:spPr>
          <a:xfrm>
            <a:off x="0" y="0"/>
            <a:ext cx="2094676" cy="307777"/>
          </a:xfrm>
          <a:prstGeom prst="rect">
            <a:avLst/>
          </a:prstGeom>
        </p:spPr>
        <p:txBody>
          <a:bodyPr wrap="none">
            <a:spAutoFit/>
          </a:bodyPr>
          <a:lstStyle/>
          <a:p>
            <a:r>
              <a:rPr lang="de-DE" sz="1400" b="1" i="1" dirty="0">
                <a:solidFill>
                  <a:schemeClr val="accent2">
                    <a:lumMod val="75000"/>
                  </a:schemeClr>
                </a:solidFill>
                <a:latin typeface="Cambria" pitchFamily="18" charset="0"/>
                <a:ea typeface="Cambria" pitchFamily="18" charset="0"/>
                <a:cs typeface="Arial" panose="020B0604020202020204" pitchFamily="34" charset="0"/>
              </a:rPr>
              <a:t>C02 – Happel/Pollmann</a:t>
            </a:r>
          </a:p>
        </p:txBody>
      </p:sp>
      <p:sp>
        <p:nvSpPr>
          <p:cNvPr id="40" name="Title 1">
            <a:extLst>
              <a:ext uri="{FF2B5EF4-FFF2-40B4-BE49-F238E27FC236}">
                <a16:creationId xmlns:a16="http://schemas.microsoft.com/office/drawing/2014/main" xmlns="" id="{3D8CB058-1AA3-0139-64F4-E4EF3FB6FDEC}"/>
              </a:ext>
            </a:extLst>
          </p:cNvPr>
          <p:cNvSpPr txBox="1">
            <a:spLocks/>
          </p:cNvSpPr>
          <p:nvPr/>
        </p:nvSpPr>
        <p:spPr>
          <a:xfrm>
            <a:off x="457200" y="0"/>
            <a:ext cx="8229600" cy="85725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j-cs"/>
              </a:rPr>
              <a:t>APPENDIX</a:t>
            </a:r>
            <a:endParaRPr kumimoji="0" lang="en-US" sz="28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sp>
        <p:nvSpPr>
          <p:cNvPr id="23"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3" name="Slide Number Placeholder 2"/>
          <p:cNvSpPr>
            <a:spLocks noGrp="1"/>
          </p:cNvSpPr>
          <p:nvPr>
            <p:ph type="sldNum" sz="quarter" idx="12"/>
          </p:nvPr>
        </p:nvSpPr>
        <p:spPr/>
        <p:txBody>
          <a:bodyPr/>
          <a:lstStyle/>
          <a:p>
            <a:fld id="{5134D717-9C71-40EE-9818-90DD4B666C46}" type="slidenum">
              <a:rPr lang="en-US" smtClean="0"/>
              <a:pPr/>
              <a:t>20</a:t>
            </a:fld>
            <a:endParaRPr lang="en-US" dirty="0"/>
          </a:p>
        </p:txBody>
      </p:sp>
      <p:sp>
        <p:nvSpPr>
          <p:cNvPr id="13" name="Title 3"/>
          <p:cNvSpPr txBox="1">
            <a:spLocks/>
          </p:cNvSpPr>
          <p:nvPr/>
        </p:nvSpPr>
        <p:spPr>
          <a:xfrm>
            <a:off x="346716" y="623178"/>
            <a:ext cx="2209059" cy="527462"/>
          </a:xfrm>
          <a:prstGeom prst="rect">
            <a:avLst/>
          </a:prstGeom>
        </p:spPr>
        <p:txBody>
          <a:bodyPr vert="horz" lIns="91439" tIns="45720" rIns="91439" bIns="45720" anchor="b">
            <a:noAutofit/>
          </a:bodyPr>
          <a:lstStyle/>
          <a:p>
            <a:pPr>
              <a:spcBef>
                <a:spcPct val="0"/>
              </a:spcBef>
              <a:defRPr/>
            </a:pPr>
            <a:r>
              <a:rPr lang="en-US" sz="2000" b="1" cap="small" dirty="0" smtClean="0">
                <a:solidFill>
                  <a:schemeClr val="tx2"/>
                </a:solidFill>
                <a:latin typeface="Cambria" pitchFamily="18" charset="0"/>
                <a:ea typeface="Cambria" pitchFamily="18" charset="0"/>
                <a:cs typeface="+mj-cs"/>
              </a:rPr>
              <a:t>Control animals</a:t>
            </a:r>
            <a:endParaRPr lang="en-US" sz="2000" b="1" cap="small" dirty="0">
              <a:solidFill>
                <a:schemeClr val="tx2"/>
              </a:solidFill>
              <a:latin typeface="Cambria" pitchFamily="18" charset="0"/>
              <a:ea typeface="Cambria" pitchFamily="18" charset="0"/>
              <a:cs typeface="+mj-cs"/>
            </a:endParaRPr>
          </a:p>
        </p:txBody>
      </p:sp>
      <p:sp>
        <p:nvSpPr>
          <p:cNvPr id="14" name="Abgerundetes Rechteck 72"/>
          <p:cNvSpPr/>
          <p:nvPr/>
        </p:nvSpPr>
        <p:spPr>
          <a:xfrm flipH="1">
            <a:off x="464121" y="2203108"/>
            <a:ext cx="1819681" cy="895248"/>
          </a:xfrm>
          <a:prstGeom prst="roundRect">
            <a:avLst>
              <a:gd name="adj" fmla="val 10881"/>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275"/>
          </a:p>
        </p:txBody>
      </p:sp>
      <p:sp>
        <p:nvSpPr>
          <p:cNvPr id="15" name="TextBox 14"/>
          <p:cNvSpPr txBox="1"/>
          <p:nvPr/>
        </p:nvSpPr>
        <p:spPr>
          <a:xfrm>
            <a:off x="514038" y="2357342"/>
            <a:ext cx="1719848" cy="830997"/>
          </a:xfrm>
          <a:prstGeom prst="rect">
            <a:avLst/>
          </a:prstGeom>
          <a:noFill/>
        </p:spPr>
        <p:txBody>
          <a:bodyPr wrap="square" rtlCol="0">
            <a:spAutoFit/>
          </a:bodyPr>
          <a:lstStyle/>
          <a:p>
            <a:pPr algn="ctr"/>
            <a:r>
              <a:rPr lang="en-US" sz="1600" dirty="0" smtClean="0">
                <a:latin typeface="Cambria" pitchFamily="18" charset="0"/>
                <a:ea typeface="Cambria" pitchFamily="18" charset="0"/>
              </a:rPr>
              <a:t>Bregma: </a:t>
            </a:r>
          </a:p>
          <a:p>
            <a:pPr algn="ctr"/>
            <a:r>
              <a:rPr lang="en-US" sz="1600" dirty="0">
                <a:latin typeface="Cambria" pitchFamily="18" charset="0"/>
                <a:ea typeface="Cambria" pitchFamily="18" charset="0"/>
              </a:rPr>
              <a:t>4</a:t>
            </a:r>
            <a:r>
              <a:rPr lang="en-US" sz="1600" dirty="0" smtClean="0">
                <a:latin typeface="Cambria" pitchFamily="18" charset="0"/>
                <a:ea typeface="Cambria" pitchFamily="18" charset="0"/>
              </a:rPr>
              <a:t>mm</a:t>
            </a:r>
          </a:p>
          <a:p>
            <a:pPr algn="ctr"/>
            <a:endParaRPr lang="en-US" sz="1600" dirty="0">
              <a:latin typeface="Cambria" pitchFamily="18" charset="0"/>
              <a:ea typeface="Cambria" pitchFamily="18" charset="0"/>
            </a:endParaRPr>
          </a:p>
        </p:txBody>
      </p:sp>
      <p:pic>
        <p:nvPicPr>
          <p:cNvPr id="16" name="Picture 15"/>
          <p:cNvPicPr>
            <a:picLocks noChangeAspect="1"/>
          </p:cNvPicPr>
          <p:nvPr/>
        </p:nvPicPr>
        <p:blipFill>
          <a:blip r:embed="rId5"/>
          <a:stretch>
            <a:fillRect/>
          </a:stretch>
        </p:blipFill>
        <p:spPr>
          <a:xfrm>
            <a:off x="2915816" y="1088541"/>
            <a:ext cx="4761202" cy="3645640"/>
          </a:xfrm>
          <a:prstGeom prst="rect">
            <a:avLst/>
          </a:prstGeom>
        </p:spPr>
      </p:pic>
      <p:pic>
        <p:nvPicPr>
          <p:cNvPr id="17"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6">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16396302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7"/>
          <p:cNvSpPr>
            <a:spLocks noChangeArrowheads="1"/>
          </p:cNvSpPr>
          <p:nvPr/>
        </p:nvSpPr>
        <p:spPr bwMode="auto">
          <a:xfrm>
            <a:off x="2279650" y="2181225"/>
            <a:ext cx="590550" cy="34925"/>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sp>
        <p:nvSpPr>
          <p:cNvPr id="13326" name="Rectangle 14"/>
          <p:cNvSpPr>
            <a:spLocks noChangeArrowheads="1"/>
          </p:cNvSpPr>
          <p:nvPr/>
        </p:nvSpPr>
        <p:spPr bwMode="auto">
          <a:xfrm>
            <a:off x="8604250" y="3738563"/>
            <a:ext cx="401638" cy="187325"/>
          </a:xfrm>
          <a:prstGeom prst="rect">
            <a:avLst/>
          </a:prstGeom>
          <a:solidFill>
            <a:srgbClr val="FFFFFF"/>
          </a:solidFill>
          <a:ln w="25560" cap="flat">
            <a:noFill/>
            <a:round/>
            <a:headEnd/>
            <a:tailEnd/>
          </a:ln>
          <a:effectLst/>
        </p:spPr>
        <p:txBody>
          <a:bodyPr wrap="none" anchor="ctr"/>
          <a:lstStyle/>
          <a:p>
            <a:endParaRPr lang="en-US" dirty="0"/>
          </a:p>
        </p:txBody>
      </p:sp>
      <p:sp>
        <p:nvSpPr>
          <p:cNvPr id="13327" name="Rectangle 15"/>
          <p:cNvSpPr>
            <a:spLocks noChangeArrowheads="1"/>
          </p:cNvSpPr>
          <p:nvPr/>
        </p:nvSpPr>
        <p:spPr bwMode="auto">
          <a:xfrm>
            <a:off x="3108325" y="2189163"/>
            <a:ext cx="590550" cy="49212"/>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APPENDIX</a:t>
            </a:r>
            <a:endParaRPr lang="en-US" sz="2800" b="1" dirty="0">
              <a:solidFill>
                <a:srgbClr val="000000"/>
              </a:solidFill>
              <a:latin typeface="Cambria" pitchFamily="16" charset="0"/>
              <a:ea typeface="Cambria" pitchFamily="16" charset="0"/>
              <a:cs typeface="Cambria" pitchFamily="16" charset="0"/>
            </a:endParaRPr>
          </a:p>
        </p:txBody>
      </p:sp>
      <p:sp>
        <p:nvSpPr>
          <p:cNvPr id="9" name="Title 3"/>
          <p:cNvSpPr txBox="1">
            <a:spLocks/>
          </p:cNvSpPr>
          <p:nvPr/>
        </p:nvSpPr>
        <p:spPr>
          <a:xfrm>
            <a:off x="109154" y="649288"/>
            <a:ext cx="7415174" cy="329256"/>
          </a:xfrm>
          <a:prstGeom prst="rect">
            <a:avLst/>
          </a:prstGeom>
        </p:spPr>
        <p:txBody>
          <a:bodyPr vert="horz" lIns="91439" tIns="45720" rIns="91439" bIns="45720" anchor="b">
            <a:noAutofit/>
          </a:bodyPr>
          <a:lstStyle/>
          <a:p>
            <a:pPr>
              <a:spcBef>
                <a:spcPct val="0"/>
              </a:spcBef>
              <a:defRPr/>
            </a:pPr>
            <a:r>
              <a:rPr lang="en-US" sz="2000" b="1" cap="small" dirty="0" smtClean="0">
                <a:solidFill>
                  <a:schemeClr val="tx2"/>
                </a:solidFill>
                <a:latin typeface="Cambria" pitchFamily="18" charset="0"/>
                <a:ea typeface="Cambria" pitchFamily="18" charset="0"/>
                <a:cs typeface="+mj-cs"/>
              </a:rPr>
              <a:t>DIFFERENCE BETWEEN PHASES OF FORAGING</a:t>
            </a:r>
            <a:endParaRPr lang="en-US" sz="2000" b="1" cap="small" dirty="0">
              <a:solidFill>
                <a:schemeClr val="tx2"/>
              </a:solidFill>
              <a:latin typeface="Cambria" pitchFamily="18" charset="0"/>
              <a:ea typeface="Cambria" pitchFamily="18" charset="0"/>
              <a:cs typeface="+mj-cs"/>
            </a:endParaRPr>
          </a:p>
        </p:txBody>
      </p:sp>
      <p:sp>
        <p:nvSpPr>
          <p:cNvPr id="12" name="TextBox 11"/>
          <p:cNvSpPr txBox="1"/>
          <p:nvPr/>
        </p:nvSpPr>
        <p:spPr>
          <a:xfrm>
            <a:off x="1763688" y="4098909"/>
            <a:ext cx="1794766" cy="61555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Learning phase </a:t>
            </a:r>
          </a:p>
          <a:p>
            <a:pPr algn="ctr"/>
            <a:r>
              <a:rPr lang="en-US" dirty="0" smtClean="0">
                <a:latin typeface="Cambria" panose="02040503050406030204" pitchFamily="18" charset="0"/>
                <a:ea typeface="Cambria" panose="02040503050406030204" pitchFamily="18" charset="0"/>
              </a:rPr>
              <a:t>(Ses: 1 to 5)</a:t>
            </a:r>
            <a:endParaRPr lang="en-US" dirty="0">
              <a:latin typeface="Cambria" panose="02040503050406030204" pitchFamily="18" charset="0"/>
              <a:ea typeface="Cambria" panose="02040503050406030204" pitchFamily="18" charset="0"/>
            </a:endParaRPr>
          </a:p>
        </p:txBody>
      </p:sp>
      <p:sp>
        <p:nvSpPr>
          <p:cNvPr id="13" name="TextBox 12"/>
          <p:cNvSpPr txBox="1"/>
          <p:nvPr/>
        </p:nvSpPr>
        <p:spPr>
          <a:xfrm>
            <a:off x="5220072" y="4061742"/>
            <a:ext cx="1844408" cy="61555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Learned phase </a:t>
            </a:r>
          </a:p>
          <a:p>
            <a:pPr algn="ctr"/>
            <a:r>
              <a:rPr lang="en-US" dirty="0" smtClean="0">
                <a:latin typeface="Cambria" panose="02040503050406030204" pitchFamily="18" charset="0"/>
                <a:ea typeface="Cambria" panose="02040503050406030204" pitchFamily="18" charset="0"/>
              </a:rPr>
              <a:t>(Ses: 6 to 10)</a:t>
            </a:r>
            <a:endParaRPr lang="en-US" dirty="0">
              <a:latin typeface="Cambria" panose="02040503050406030204" pitchFamily="18" charset="0"/>
              <a:ea typeface="Cambria" panose="02040503050406030204" pitchFamily="18" charset="0"/>
            </a:endParaRPr>
          </a:p>
        </p:txBody>
      </p:sp>
      <p:sp>
        <p:nvSpPr>
          <p:cNvPr id="14"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21</a:t>
            </a:fld>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00" y="1225785"/>
            <a:ext cx="3657600" cy="27432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992" y="1250139"/>
            <a:ext cx="3657600" cy="2743200"/>
          </a:xfrm>
          <a:prstGeom prst="rect">
            <a:avLst/>
          </a:prstGeom>
        </p:spPr>
      </p:pic>
      <p:cxnSp>
        <p:nvCxnSpPr>
          <p:cNvPr id="24" name="Straight Connector 23"/>
          <p:cNvCxnSpPr/>
          <p:nvPr/>
        </p:nvCxnSpPr>
        <p:spPr>
          <a:xfrm>
            <a:off x="323528" y="1840669"/>
            <a:ext cx="7128792" cy="11001"/>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323528" y="2164314"/>
            <a:ext cx="7128792" cy="16911"/>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323528" y="2597385"/>
            <a:ext cx="7128792" cy="1898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17333" y="3085193"/>
            <a:ext cx="7134987" cy="0"/>
          </a:xfrm>
          <a:prstGeom prst="line">
            <a:avLst/>
          </a:prstGeom>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380142" y="1486726"/>
            <a:ext cx="750869" cy="353943"/>
          </a:xfrm>
          <a:prstGeom prst="rect">
            <a:avLst/>
          </a:prstGeom>
          <a:noFill/>
        </p:spPr>
        <p:txBody>
          <a:bodyPr wrap="square" rtlCol="0">
            <a:spAutoFit/>
          </a:bodyPr>
          <a:lstStyle/>
          <a:p>
            <a:pPr algn="ctr"/>
            <a:r>
              <a:rPr lang="en-US" dirty="0" smtClean="0"/>
              <a:t>I/II/III</a:t>
            </a:r>
            <a:endParaRPr lang="en-US" dirty="0"/>
          </a:p>
        </p:txBody>
      </p:sp>
      <p:sp>
        <p:nvSpPr>
          <p:cNvPr id="33" name="TextBox 32"/>
          <p:cNvSpPr txBox="1"/>
          <p:nvPr/>
        </p:nvSpPr>
        <p:spPr>
          <a:xfrm>
            <a:off x="161683" y="1080306"/>
            <a:ext cx="1157884" cy="276999"/>
          </a:xfrm>
          <a:prstGeom prst="rect">
            <a:avLst/>
          </a:prstGeom>
          <a:noFill/>
          <a:ln>
            <a:solidFill>
              <a:schemeClr val="tx1"/>
            </a:solidFill>
          </a:ln>
        </p:spPr>
        <p:txBody>
          <a:bodyPr wrap="square" rtlCol="0">
            <a:spAutoFit/>
          </a:bodyPr>
          <a:lstStyle/>
          <a:p>
            <a:pPr algn="ctr"/>
            <a:r>
              <a:rPr lang="en-US" sz="1200" dirty="0" smtClean="0">
                <a:latin typeface="Cambria" panose="02040503050406030204" pitchFamily="18" charset="0"/>
                <a:ea typeface="Cambria" panose="02040503050406030204" pitchFamily="18" charset="0"/>
              </a:rPr>
              <a:t>Layers</a:t>
            </a:r>
            <a:endParaRPr lang="en-US" sz="1200" dirty="0">
              <a:latin typeface="Cambria" panose="02040503050406030204" pitchFamily="18" charset="0"/>
              <a:ea typeface="Cambria" panose="02040503050406030204" pitchFamily="18" charset="0"/>
            </a:endParaRPr>
          </a:p>
        </p:txBody>
      </p:sp>
      <p:sp>
        <p:nvSpPr>
          <p:cNvPr id="34" name="TextBox 33"/>
          <p:cNvSpPr txBox="1"/>
          <p:nvPr/>
        </p:nvSpPr>
        <p:spPr>
          <a:xfrm>
            <a:off x="323528" y="1851670"/>
            <a:ext cx="750869" cy="353943"/>
          </a:xfrm>
          <a:prstGeom prst="rect">
            <a:avLst/>
          </a:prstGeom>
          <a:noFill/>
        </p:spPr>
        <p:txBody>
          <a:bodyPr wrap="square" rtlCol="0">
            <a:spAutoFit/>
          </a:bodyPr>
          <a:lstStyle/>
          <a:p>
            <a:pPr algn="ctr"/>
            <a:r>
              <a:rPr lang="en-US" dirty="0" smtClean="0"/>
              <a:t>IV</a:t>
            </a:r>
            <a:endParaRPr lang="en-US" dirty="0"/>
          </a:p>
        </p:txBody>
      </p:sp>
      <p:sp>
        <p:nvSpPr>
          <p:cNvPr id="35" name="TextBox 34"/>
          <p:cNvSpPr txBox="1"/>
          <p:nvPr/>
        </p:nvSpPr>
        <p:spPr>
          <a:xfrm>
            <a:off x="317333" y="2232905"/>
            <a:ext cx="750869" cy="353943"/>
          </a:xfrm>
          <a:prstGeom prst="rect">
            <a:avLst/>
          </a:prstGeom>
          <a:noFill/>
        </p:spPr>
        <p:txBody>
          <a:bodyPr wrap="square" rtlCol="0">
            <a:spAutoFit/>
          </a:bodyPr>
          <a:lstStyle/>
          <a:p>
            <a:pPr algn="ctr"/>
            <a:r>
              <a:rPr lang="en-US" dirty="0" smtClean="0"/>
              <a:t>Va</a:t>
            </a:r>
            <a:endParaRPr lang="en-US" dirty="0"/>
          </a:p>
        </p:txBody>
      </p:sp>
      <p:sp>
        <p:nvSpPr>
          <p:cNvPr id="36" name="TextBox 35"/>
          <p:cNvSpPr txBox="1"/>
          <p:nvPr/>
        </p:nvSpPr>
        <p:spPr>
          <a:xfrm>
            <a:off x="313160" y="2673807"/>
            <a:ext cx="750869" cy="353943"/>
          </a:xfrm>
          <a:prstGeom prst="rect">
            <a:avLst/>
          </a:prstGeom>
          <a:noFill/>
        </p:spPr>
        <p:txBody>
          <a:bodyPr wrap="square" rtlCol="0">
            <a:spAutoFit/>
          </a:bodyPr>
          <a:lstStyle/>
          <a:p>
            <a:pPr algn="ctr"/>
            <a:r>
              <a:rPr lang="en-US" dirty="0" smtClean="0"/>
              <a:t>Vb</a:t>
            </a:r>
            <a:endParaRPr lang="en-US" dirty="0"/>
          </a:p>
        </p:txBody>
      </p:sp>
      <p:sp>
        <p:nvSpPr>
          <p:cNvPr id="37" name="TextBox 36"/>
          <p:cNvSpPr txBox="1"/>
          <p:nvPr/>
        </p:nvSpPr>
        <p:spPr>
          <a:xfrm>
            <a:off x="313159" y="3157171"/>
            <a:ext cx="750869" cy="353943"/>
          </a:xfrm>
          <a:prstGeom prst="rect">
            <a:avLst/>
          </a:prstGeom>
          <a:noFill/>
        </p:spPr>
        <p:txBody>
          <a:bodyPr wrap="square" rtlCol="0">
            <a:spAutoFit/>
          </a:bodyPr>
          <a:lstStyle/>
          <a:p>
            <a:pPr algn="ctr"/>
            <a:r>
              <a:rPr lang="en-US" dirty="0" smtClean="0"/>
              <a:t>VI</a:t>
            </a:r>
            <a:endParaRPr lang="en-US" dirty="0"/>
          </a:p>
        </p:txBody>
      </p:sp>
      <p:pic>
        <p:nvPicPr>
          <p:cNvPr id="38"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7">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1502602875"/>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7"/>
          <p:cNvSpPr>
            <a:spLocks noChangeArrowheads="1"/>
          </p:cNvSpPr>
          <p:nvPr/>
        </p:nvSpPr>
        <p:spPr bwMode="auto">
          <a:xfrm>
            <a:off x="2279650" y="2181225"/>
            <a:ext cx="590550" cy="34925"/>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sp>
        <p:nvSpPr>
          <p:cNvPr id="13326" name="Rectangle 14"/>
          <p:cNvSpPr>
            <a:spLocks noChangeArrowheads="1"/>
          </p:cNvSpPr>
          <p:nvPr/>
        </p:nvSpPr>
        <p:spPr bwMode="auto">
          <a:xfrm>
            <a:off x="8604250" y="3738563"/>
            <a:ext cx="401638" cy="187325"/>
          </a:xfrm>
          <a:prstGeom prst="rect">
            <a:avLst/>
          </a:prstGeom>
          <a:solidFill>
            <a:srgbClr val="FFFFFF"/>
          </a:solidFill>
          <a:ln w="25560" cap="flat">
            <a:noFill/>
            <a:round/>
            <a:headEnd/>
            <a:tailEnd/>
          </a:ln>
          <a:effectLst/>
        </p:spPr>
        <p:txBody>
          <a:bodyPr wrap="none" anchor="ctr"/>
          <a:lstStyle/>
          <a:p>
            <a:endParaRPr lang="en-US" dirty="0"/>
          </a:p>
        </p:txBody>
      </p:sp>
      <p:sp>
        <p:nvSpPr>
          <p:cNvPr id="13327" name="Rectangle 15"/>
          <p:cNvSpPr>
            <a:spLocks noChangeArrowheads="1"/>
          </p:cNvSpPr>
          <p:nvPr/>
        </p:nvSpPr>
        <p:spPr bwMode="auto">
          <a:xfrm>
            <a:off x="3108325" y="2189163"/>
            <a:ext cx="590550" cy="49212"/>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APPENDIX</a:t>
            </a:r>
            <a:endParaRPr lang="en-US" sz="2800" b="1" dirty="0">
              <a:solidFill>
                <a:srgbClr val="000000"/>
              </a:solidFill>
              <a:latin typeface="Cambria" pitchFamily="16" charset="0"/>
              <a:ea typeface="Cambria" pitchFamily="16" charset="0"/>
              <a:cs typeface="Cambria" pitchFamily="16" charset="0"/>
            </a:endParaRPr>
          </a:p>
        </p:txBody>
      </p:sp>
      <p:sp>
        <p:nvSpPr>
          <p:cNvPr id="9" name="Title 3"/>
          <p:cNvSpPr txBox="1">
            <a:spLocks/>
          </p:cNvSpPr>
          <p:nvPr/>
        </p:nvSpPr>
        <p:spPr>
          <a:xfrm>
            <a:off x="109154" y="649288"/>
            <a:ext cx="6786610" cy="329256"/>
          </a:xfrm>
          <a:prstGeom prst="rect">
            <a:avLst/>
          </a:prstGeom>
        </p:spPr>
        <p:txBody>
          <a:bodyPr vert="horz" lIns="91439" tIns="45720" rIns="91439" bIns="45720" anchor="b">
            <a:noAutofit/>
          </a:bodyPr>
          <a:lstStyle/>
          <a:p>
            <a:pPr>
              <a:spcBef>
                <a:spcPct val="0"/>
              </a:spcBef>
              <a:defRPr/>
            </a:pPr>
            <a:r>
              <a:rPr lang="en-US" sz="2000" b="1" cap="small" dirty="0" smtClean="0">
                <a:solidFill>
                  <a:schemeClr val="tx2"/>
                </a:solidFill>
                <a:latin typeface="Cambria" pitchFamily="18" charset="0"/>
                <a:ea typeface="Cambria" pitchFamily="18" charset="0"/>
                <a:cs typeface="+mj-cs"/>
              </a:rPr>
              <a:t>DIFFERENCE BETWEEN LFP AND CSD</a:t>
            </a:r>
            <a:endParaRPr lang="en-US" sz="2000" b="1" cap="small" dirty="0">
              <a:solidFill>
                <a:schemeClr val="tx2"/>
              </a:solidFill>
              <a:latin typeface="Cambria" pitchFamily="18" charset="0"/>
              <a:ea typeface="Cambria" pitchFamily="18" charset="0"/>
              <a:cs typeface="+mj-cs"/>
            </a:endParaRPr>
          </a:p>
        </p:txBody>
      </p:sp>
      <p:sp>
        <p:nvSpPr>
          <p:cNvPr id="12" name="TextBox 11"/>
          <p:cNvSpPr txBox="1"/>
          <p:nvPr/>
        </p:nvSpPr>
        <p:spPr>
          <a:xfrm>
            <a:off x="2087563" y="4234250"/>
            <a:ext cx="1157884"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LFP</a:t>
            </a:r>
            <a:endParaRPr lang="en-US" dirty="0">
              <a:latin typeface="Cambria" panose="02040503050406030204" pitchFamily="18" charset="0"/>
              <a:ea typeface="Cambria" panose="02040503050406030204" pitchFamily="18" charset="0"/>
            </a:endParaRPr>
          </a:p>
        </p:txBody>
      </p:sp>
      <p:sp>
        <p:nvSpPr>
          <p:cNvPr id="13" name="TextBox 12"/>
          <p:cNvSpPr txBox="1"/>
          <p:nvPr/>
        </p:nvSpPr>
        <p:spPr>
          <a:xfrm>
            <a:off x="5532804" y="4234250"/>
            <a:ext cx="1362960"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CSD</a:t>
            </a:r>
            <a:endParaRPr lang="en-US" dirty="0">
              <a:latin typeface="Cambria" panose="02040503050406030204" pitchFamily="18" charset="0"/>
              <a:ea typeface="Cambria" panose="02040503050406030204" pitchFamily="18" charset="0"/>
            </a:endParaRPr>
          </a:p>
        </p:txBody>
      </p:sp>
      <p:sp>
        <p:nvSpPr>
          <p:cNvPr id="14"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147" y="1275606"/>
            <a:ext cx="3657600" cy="274320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4787" y="1275606"/>
            <a:ext cx="3658993" cy="2743200"/>
          </a:xfrm>
          <a:prstGeom prst="rect">
            <a:avLst/>
          </a:prstGeom>
        </p:spPr>
      </p:pic>
      <p:sp>
        <p:nvSpPr>
          <p:cNvPr id="2" name="Slide Number Placeholder 1"/>
          <p:cNvSpPr>
            <a:spLocks noGrp="1"/>
          </p:cNvSpPr>
          <p:nvPr>
            <p:ph type="sldNum" sz="quarter" idx="12"/>
          </p:nvPr>
        </p:nvSpPr>
        <p:spPr/>
        <p:txBody>
          <a:bodyPr/>
          <a:lstStyle/>
          <a:p>
            <a:fld id="{5134D717-9C71-40EE-9818-90DD4B666C46}" type="slidenum">
              <a:rPr lang="en-US" smtClean="0"/>
              <a:pPr/>
              <a:t>22</a:t>
            </a:fld>
            <a:endParaRPr lang="en-US" dirty="0"/>
          </a:p>
        </p:txBody>
      </p:sp>
      <p:pic>
        <p:nvPicPr>
          <p:cNvPr id="16"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7">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2456127736"/>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p:txBody>
          <a:bodyPr/>
          <a:lstStyle/>
          <a:p>
            <a:fld id="{5134D717-9C71-40EE-9818-90DD4B666C46}" type="slidenum">
              <a:rPr lang="en-US" smtClean="0"/>
              <a:pPr/>
              <a:t>23</a:t>
            </a:fld>
            <a:endParaRPr lang="en-US" dirty="0"/>
          </a:p>
        </p:txBody>
      </p:sp>
      <p:sp>
        <p:nvSpPr>
          <p:cNvPr id="13" name="Title 3"/>
          <p:cNvSpPr txBox="1">
            <a:spLocks/>
          </p:cNvSpPr>
          <p:nvPr/>
        </p:nvSpPr>
        <p:spPr>
          <a:xfrm>
            <a:off x="1781517" y="4540324"/>
            <a:ext cx="5970658" cy="271502"/>
          </a:xfrm>
          <a:prstGeom prst="rect">
            <a:avLst/>
          </a:prstGeom>
        </p:spPr>
        <p:txBody>
          <a:bodyPr vert="horz" lIns="91439" tIns="45720" rIns="91439" bIns="45720" anchor="b">
            <a:noAutofit/>
          </a:bodyPr>
          <a:lstStyle/>
          <a:p>
            <a:pPr>
              <a:spcBef>
                <a:spcPct val="0"/>
              </a:spcBef>
              <a:defRPr/>
            </a:pPr>
            <a:r>
              <a:rPr lang="en-US" sz="2000" b="1" cap="small" dirty="0" smtClean="0">
                <a:solidFill>
                  <a:schemeClr val="tx2"/>
                </a:solidFill>
                <a:latin typeface="Cambria" pitchFamily="18" charset="0"/>
                <a:ea typeface="Cambria" pitchFamily="18" charset="0"/>
                <a:cs typeface="+mj-cs"/>
              </a:rPr>
              <a:t>POKE RELATED CSD (FIRST POKE) - ONE ANIMAL</a:t>
            </a:r>
            <a:endParaRPr lang="en-US" sz="2000" b="1" cap="small" dirty="0">
              <a:solidFill>
                <a:schemeClr val="tx2"/>
              </a:solidFill>
              <a:latin typeface="Cambria" pitchFamily="18" charset="0"/>
              <a:ea typeface="Cambria" pitchFamily="18" charset="0"/>
              <a:cs typeface="+mj-cs"/>
            </a:endParaRPr>
          </a:p>
        </p:txBody>
      </p:sp>
      <p:sp>
        <p:nvSpPr>
          <p:cNvPr id="14" name="Rectangle 7"/>
          <p:cNvSpPr>
            <a:spLocks noChangeArrowheads="1"/>
          </p:cNvSpPr>
          <p:nvPr/>
        </p:nvSpPr>
        <p:spPr bwMode="auto">
          <a:xfrm>
            <a:off x="2423666" y="1827950"/>
            <a:ext cx="590550" cy="34925"/>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sp>
        <p:nvSpPr>
          <p:cNvPr id="15" name="Rectangle 15"/>
          <p:cNvSpPr>
            <a:spLocks noChangeArrowheads="1"/>
          </p:cNvSpPr>
          <p:nvPr/>
        </p:nvSpPr>
        <p:spPr bwMode="auto">
          <a:xfrm>
            <a:off x="3252341" y="1835888"/>
            <a:ext cx="590550" cy="49212"/>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407" y="1066347"/>
            <a:ext cx="3658993" cy="2743200"/>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r="17345"/>
          <a:stretch/>
        </p:blipFill>
        <p:spPr>
          <a:xfrm>
            <a:off x="1506445" y="1066347"/>
            <a:ext cx="3024336" cy="2743200"/>
          </a:xfrm>
          <a:prstGeom prst="rect">
            <a:avLst/>
          </a:prstGeom>
        </p:spPr>
      </p:pic>
      <p:sp>
        <p:nvSpPr>
          <p:cNvPr id="19" name="TextBox 18"/>
          <p:cNvSpPr txBox="1"/>
          <p:nvPr/>
        </p:nvSpPr>
        <p:spPr>
          <a:xfrm>
            <a:off x="2605928" y="3873991"/>
            <a:ext cx="1157884"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Rewarded</a:t>
            </a:r>
            <a:endParaRPr lang="en-US" dirty="0">
              <a:latin typeface="Cambria" panose="02040503050406030204" pitchFamily="18" charset="0"/>
              <a:ea typeface="Cambria" panose="02040503050406030204" pitchFamily="18" charset="0"/>
            </a:endParaRPr>
          </a:p>
        </p:txBody>
      </p:sp>
      <p:sp>
        <p:nvSpPr>
          <p:cNvPr id="20" name="TextBox 19"/>
          <p:cNvSpPr txBox="1"/>
          <p:nvPr/>
        </p:nvSpPr>
        <p:spPr>
          <a:xfrm>
            <a:off x="5508104" y="3873991"/>
            <a:ext cx="1362960"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Unrewarded</a:t>
            </a:r>
            <a:endParaRPr lang="en-US" dirty="0">
              <a:latin typeface="Cambria" panose="02040503050406030204" pitchFamily="18" charset="0"/>
              <a:ea typeface="Cambria" panose="02040503050406030204" pitchFamily="18" charset="0"/>
            </a:endParaRPr>
          </a:p>
        </p:txBody>
      </p:sp>
      <p:cxnSp>
        <p:nvCxnSpPr>
          <p:cNvPr id="21" name="Straight Connector 20"/>
          <p:cNvCxnSpPr/>
          <p:nvPr/>
        </p:nvCxnSpPr>
        <p:spPr>
          <a:xfrm>
            <a:off x="683568" y="1714419"/>
            <a:ext cx="6768752"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683568" y="2002451"/>
            <a:ext cx="6768752"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683568" y="2578515"/>
            <a:ext cx="6768752"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683568" y="3082571"/>
            <a:ext cx="6768752" cy="0"/>
          </a:xfrm>
          <a:prstGeom prst="line">
            <a:avLst/>
          </a:prstGeom>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755576" y="1360476"/>
            <a:ext cx="750869" cy="353943"/>
          </a:xfrm>
          <a:prstGeom prst="rect">
            <a:avLst/>
          </a:prstGeom>
          <a:noFill/>
        </p:spPr>
        <p:txBody>
          <a:bodyPr wrap="square" rtlCol="0">
            <a:spAutoFit/>
          </a:bodyPr>
          <a:lstStyle/>
          <a:p>
            <a:pPr algn="ctr"/>
            <a:r>
              <a:rPr lang="en-US" dirty="0" smtClean="0"/>
              <a:t>I/II/III</a:t>
            </a:r>
            <a:endParaRPr lang="en-US" dirty="0"/>
          </a:p>
        </p:txBody>
      </p:sp>
      <p:sp>
        <p:nvSpPr>
          <p:cNvPr id="28" name="TextBox 27"/>
          <p:cNvSpPr txBox="1"/>
          <p:nvPr/>
        </p:nvSpPr>
        <p:spPr>
          <a:xfrm>
            <a:off x="601216" y="915566"/>
            <a:ext cx="1157884" cy="276999"/>
          </a:xfrm>
          <a:prstGeom prst="rect">
            <a:avLst/>
          </a:prstGeom>
          <a:noFill/>
          <a:ln>
            <a:solidFill>
              <a:schemeClr val="tx1"/>
            </a:solidFill>
          </a:ln>
        </p:spPr>
        <p:txBody>
          <a:bodyPr wrap="square" rtlCol="0">
            <a:spAutoFit/>
          </a:bodyPr>
          <a:lstStyle/>
          <a:p>
            <a:pPr algn="ctr"/>
            <a:r>
              <a:rPr lang="en-US" sz="1200" dirty="0" smtClean="0">
                <a:latin typeface="Cambria" panose="02040503050406030204" pitchFamily="18" charset="0"/>
                <a:ea typeface="Cambria" panose="02040503050406030204" pitchFamily="18" charset="0"/>
              </a:rPr>
              <a:t>Layers</a:t>
            </a:r>
            <a:endParaRPr lang="en-US" sz="1200" dirty="0">
              <a:latin typeface="Cambria" panose="02040503050406030204" pitchFamily="18" charset="0"/>
              <a:ea typeface="Cambria" panose="02040503050406030204" pitchFamily="18" charset="0"/>
            </a:endParaRPr>
          </a:p>
        </p:txBody>
      </p:sp>
      <p:sp>
        <p:nvSpPr>
          <p:cNvPr id="29" name="TextBox 28"/>
          <p:cNvSpPr txBox="1"/>
          <p:nvPr/>
        </p:nvSpPr>
        <p:spPr>
          <a:xfrm>
            <a:off x="755576" y="1697582"/>
            <a:ext cx="750869" cy="353943"/>
          </a:xfrm>
          <a:prstGeom prst="rect">
            <a:avLst/>
          </a:prstGeom>
          <a:noFill/>
        </p:spPr>
        <p:txBody>
          <a:bodyPr wrap="square" rtlCol="0">
            <a:spAutoFit/>
          </a:bodyPr>
          <a:lstStyle/>
          <a:p>
            <a:pPr algn="ctr"/>
            <a:r>
              <a:rPr lang="en-US" dirty="0" smtClean="0"/>
              <a:t>IV</a:t>
            </a:r>
            <a:endParaRPr lang="en-US" dirty="0"/>
          </a:p>
        </p:txBody>
      </p:sp>
      <p:sp>
        <p:nvSpPr>
          <p:cNvPr id="30" name="TextBox 29"/>
          <p:cNvSpPr txBox="1"/>
          <p:nvPr/>
        </p:nvSpPr>
        <p:spPr>
          <a:xfrm>
            <a:off x="757604" y="2189620"/>
            <a:ext cx="750869" cy="353943"/>
          </a:xfrm>
          <a:prstGeom prst="rect">
            <a:avLst/>
          </a:prstGeom>
          <a:noFill/>
        </p:spPr>
        <p:txBody>
          <a:bodyPr wrap="square" rtlCol="0">
            <a:spAutoFit/>
          </a:bodyPr>
          <a:lstStyle/>
          <a:p>
            <a:pPr algn="ctr"/>
            <a:r>
              <a:rPr lang="en-US" dirty="0" smtClean="0"/>
              <a:t>Va</a:t>
            </a:r>
            <a:endParaRPr lang="en-US" dirty="0"/>
          </a:p>
        </p:txBody>
      </p:sp>
      <p:sp>
        <p:nvSpPr>
          <p:cNvPr id="37" name="TextBox 36"/>
          <p:cNvSpPr txBox="1"/>
          <p:nvPr/>
        </p:nvSpPr>
        <p:spPr>
          <a:xfrm>
            <a:off x="755576" y="2731918"/>
            <a:ext cx="750869" cy="353943"/>
          </a:xfrm>
          <a:prstGeom prst="rect">
            <a:avLst/>
          </a:prstGeom>
          <a:noFill/>
        </p:spPr>
        <p:txBody>
          <a:bodyPr wrap="square" rtlCol="0">
            <a:spAutoFit/>
          </a:bodyPr>
          <a:lstStyle/>
          <a:p>
            <a:pPr algn="ctr"/>
            <a:r>
              <a:rPr lang="en-US" dirty="0" smtClean="0"/>
              <a:t>Vb</a:t>
            </a:r>
            <a:endParaRPr lang="en-US" dirty="0"/>
          </a:p>
        </p:txBody>
      </p:sp>
      <p:sp>
        <p:nvSpPr>
          <p:cNvPr id="38" name="TextBox 37"/>
          <p:cNvSpPr txBox="1"/>
          <p:nvPr/>
        </p:nvSpPr>
        <p:spPr>
          <a:xfrm>
            <a:off x="755575" y="3163696"/>
            <a:ext cx="750869" cy="353943"/>
          </a:xfrm>
          <a:prstGeom prst="rect">
            <a:avLst/>
          </a:prstGeom>
          <a:noFill/>
        </p:spPr>
        <p:txBody>
          <a:bodyPr wrap="square" rtlCol="0">
            <a:spAutoFit/>
          </a:bodyPr>
          <a:lstStyle/>
          <a:p>
            <a:pPr algn="ctr"/>
            <a:r>
              <a:rPr lang="en-US" dirty="0" smtClean="0"/>
              <a:t>VI</a:t>
            </a:r>
            <a:endParaRPr lang="en-US" dirty="0"/>
          </a:p>
        </p:txBody>
      </p:sp>
      <p:sp>
        <p:nvSpPr>
          <p:cNvPr id="40" name="Abgerundetes Rechteck 72"/>
          <p:cNvSpPr/>
          <p:nvPr/>
        </p:nvSpPr>
        <p:spPr>
          <a:xfrm flipH="1">
            <a:off x="219729" y="4031632"/>
            <a:ext cx="1430776" cy="482506"/>
          </a:xfrm>
          <a:prstGeom prst="roundRect">
            <a:avLst>
              <a:gd name="adj" fmla="val 10881"/>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sz="1275">
              <a:solidFill>
                <a:schemeClr val="tx1"/>
              </a:solidFill>
            </a:endParaRPr>
          </a:p>
        </p:txBody>
      </p:sp>
      <p:sp>
        <p:nvSpPr>
          <p:cNvPr id="41" name="TextBox 40"/>
          <p:cNvSpPr txBox="1"/>
          <p:nvPr/>
        </p:nvSpPr>
        <p:spPr>
          <a:xfrm>
            <a:off x="163879" y="4034402"/>
            <a:ext cx="1569080" cy="461665"/>
          </a:xfrm>
          <a:prstGeom prst="rect">
            <a:avLst/>
          </a:prstGeom>
          <a:noFill/>
        </p:spPr>
        <p:txBody>
          <a:bodyPr wrap="square" rtlCol="0">
            <a:spAutoFit/>
          </a:bodyPr>
          <a:lstStyle/>
          <a:p>
            <a:pPr algn="ctr"/>
            <a:r>
              <a:rPr lang="en-US" sz="1200" dirty="0" smtClean="0">
                <a:latin typeface="Cambria" pitchFamily="18" charset="0"/>
                <a:ea typeface="Cambria" pitchFamily="18" charset="0"/>
              </a:rPr>
              <a:t>0</a:t>
            </a:r>
            <a:r>
              <a:rPr lang="en-US" sz="1200" baseline="30000" dirty="0" smtClean="0">
                <a:latin typeface="Cambria" pitchFamily="18" charset="0"/>
                <a:ea typeface="Cambria" pitchFamily="18" charset="0"/>
              </a:rPr>
              <a:t>th</a:t>
            </a:r>
            <a:r>
              <a:rPr lang="en-US" sz="1200" dirty="0" smtClean="0">
                <a:latin typeface="Cambria" pitchFamily="18" charset="0"/>
                <a:ea typeface="Cambria" pitchFamily="18" charset="0"/>
              </a:rPr>
              <a:t> Time point: </a:t>
            </a:r>
          </a:p>
          <a:p>
            <a:pPr algn="ctr"/>
            <a:r>
              <a:rPr lang="en-US" sz="1200" dirty="0" smtClean="0">
                <a:latin typeface="Cambria" pitchFamily="18" charset="0"/>
                <a:ea typeface="Cambria" pitchFamily="18" charset="0"/>
              </a:rPr>
              <a:t>Start of the poke </a:t>
            </a:r>
            <a:endParaRPr lang="en-US" sz="1200" dirty="0"/>
          </a:p>
        </p:txBody>
      </p:sp>
      <p:pic>
        <p:nvPicPr>
          <p:cNvPr id="4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5"/>
          <a:srcRect l="24042" t="19172" r="20502" b="25045"/>
          <a:stretch/>
        </p:blipFill>
        <p:spPr>
          <a:xfrm>
            <a:off x="7982782" y="121237"/>
            <a:ext cx="1080165" cy="765672"/>
          </a:xfrm>
          <a:prstGeom prst="rect">
            <a:avLst/>
          </a:prstGeom>
        </p:spPr>
      </p:pic>
      <p:pic>
        <p:nvPicPr>
          <p:cNvPr id="46"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6"/>
          <a:srcRect b="38115"/>
          <a:stretch>
            <a:fillRect/>
          </a:stretch>
        </p:blipFill>
        <p:spPr bwMode="auto">
          <a:xfrm>
            <a:off x="0" y="109538"/>
            <a:ext cx="8229600" cy="430212"/>
          </a:xfrm>
          <a:prstGeom prst="rect">
            <a:avLst/>
          </a:prstGeom>
          <a:noFill/>
          <a:ln w="9525" cap="flat">
            <a:noFill/>
            <a:round/>
            <a:headEnd/>
            <a:tailEnd/>
          </a:ln>
          <a:effectLst/>
        </p:spPr>
      </p:pic>
      <p:sp>
        <p:nvSpPr>
          <p:cNvPr id="47"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48"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351342" y="5311"/>
            <a:ext cx="8229600" cy="857250"/>
          </a:xfrm>
          <a:prstGeom prst="rect">
            <a:avLst/>
          </a:prstGeom>
          <a:noFill/>
          <a:ln w="9525" cap="flat">
            <a:noFill/>
            <a:round/>
            <a:headEnd/>
            <a:tailEnd/>
          </a:ln>
          <a:effectLst/>
        </p:spPr>
        <p:txBody>
          <a:bodyPr lIns="90000" tIns="45000" rIns="90000" bIns="4500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latin typeface="Cambria" pitchFamily="18" charset="0"/>
                <a:ea typeface="Cambria" pitchFamily="18" charset="0"/>
              </a:rPr>
              <a:t>CSD</a:t>
            </a:r>
            <a:endParaRPr lang="en-US" sz="2800" b="1" dirty="0">
              <a:solidFill>
                <a:srgbClr val="000000"/>
              </a:solidFill>
              <a:latin typeface="Cambria" pitchFamily="16" charset="0"/>
              <a:ea typeface="Cambria" pitchFamily="16" charset="0"/>
              <a:cs typeface="Cambria" pitchFamily="16" charset="0"/>
            </a:endParaRPr>
          </a:p>
        </p:txBody>
      </p:sp>
      <p:sp>
        <p:nvSpPr>
          <p:cNvPr id="49"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pic>
        <p:nvPicPr>
          <p:cNvPr id="50"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7">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32101990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454" y="1131459"/>
            <a:ext cx="3658994" cy="2743200"/>
          </a:xfrm>
          <a:prstGeom prst="rect">
            <a:avLst/>
          </a:prstGeom>
        </p:spPr>
      </p:pic>
      <p:sp>
        <p:nvSpPr>
          <p:cNvPr id="18" name="Slide Number Placeholder 17"/>
          <p:cNvSpPr>
            <a:spLocks noGrp="1"/>
          </p:cNvSpPr>
          <p:nvPr>
            <p:ph type="sldNum" sz="quarter" idx="12"/>
          </p:nvPr>
        </p:nvSpPr>
        <p:spPr/>
        <p:txBody>
          <a:bodyPr/>
          <a:lstStyle/>
          <a:p>
            <a:fld id="{5134D717-9C71-40EE-9818-90DD4B666C46}" type="slidenum">
              <a:rPr lang="en-US" smtClean="0"/>
              <a:pPr/>
              <a:t>24</a:t>
            </a:fld>
            <a:endParaRPr lang="en-US" dirty="0"/>
          </a:p>
        </p:txBody>
      </p:sp>
      <p:sp>
        <p:nvSpPr>
          <p:cNvPr id="5" name="Title 3"/>
          <p:cNvSpPr txBox="1">
            <a:spLocks/>
          </p:cNvSpPr>
          <p:nvPr/>
        </p:nvSpPr>
        <p:spPr>
          <a:xfrm>
            <a:off x="2267744" y="4521976"/>
            <a:ext cx="4830542" cy="271502"/>
          </a:xfrm>
          <a:prstGeom prst="rect">
            <a:avLst/>
          </a:prstGeom>
        </p:spPr>
        <p:txBody>
          <a:bodyPr vert="horz" lIns="91439" tIns="45720" rIns="91439" bIns="45720" anchor="b">
            <a:noAutofit/>
          </a:bodyPr>
          <a:lstStyle/>
          <a:p>
            <a:pPr algn="ctr">
              <a:spcBef>
                <a:spcPct val="0"/>
              </a:spcBef>
              <a:defRPr/>
            </a:pPr>
            <a:r>
              <a:rPr lang="en-US" sz="2000" b="1" cap="small" dirty="0" smtClean="0">
                <a:solidFill>
                  <a:schemeClr val="tx2"/>
                </a:solidFill>
                <a:latin typeface="Cambria" pitchFamily="18" charset="0"/>
                <a:ea typeface="Cambria" pitchFamily="18" charset="0"/>
                <a:cs typeface="+mj-cs"/>
              </a:rPr>
              <a:t>POKE RELATED CSD - ONE ANIMAL</a:t>
            </a:r>
            <a:endParaRPr lang="en-US" sz="2000" b="1" cap="small" dirty="0">
              <a:solidFill>
                <a:schemeClr val="tx2"/>
              </a:solidFill>
              <a:latin typeface="Cambria" pitchFamily="18" charset="0"/>
              <a:ea typeface="Cambria" pitchFamily="18" charset="0"/>
              <a:cs typeface="+mj-cs"/>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5055" y="1131459"/>
            <a:ext cx="3658993" cy="2743200"/>
          </a:xfrm>
          <a:prstGeom prst="rect">
            <a:avLst/>
          </a:prstGeom>
        </p:spPr>
      </p:pic>
      <p:sp>
        <p:nvSpPr>
          <p:cNvPr id="23" name="TextBox 22"/>
          <p:cNvSpPr txBox="1"/>
          <p:nvPr/>
        </p:nvSpPr>
        <p:spPr>
          <a:xfrm>
            <a:off x="1946888" y="3913377"/>
            <a:ext cx="2310012"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Last poke unrewarded</a:t>
            </a:r>
            <a:endParaRPr lang="en-US" dirty="0">
              <a:latin typeface="Cambria" panose="02040503050406030204" pitchFamily="18" charset="0"/>
              <a:ea typeface="Cambria" panose="02040503050406030204" pitchFamily="18" charset="0"/>
            </a:endParaRPr>
          </a:p>
        </p:txBody>
      </p:sp>
      <p:sp>
        <p:nvSpPr>
          <p:cNvPr id="24" name="TextBox 23"/>
          <p:cNvSpPr txBox="1"/>
          <p:nvPr/>
        </p:nvSpPr>
        <p:spPr>
          <a:xfrm>
            <a:off x="5574920" y="3913377"/>
            <a:ext cx="2237440"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Last rewarded poke</a:t>
            </a:r>
            <a:endParaRPr lang="en-US" dirty="0">
              <a:latin typeface="Cambria" panose="02040503050406030204" pitchFamily="18" charset="0"/>
              <a:ea typeface="Cambria" panose="02040503050406030204" pitchFamily="18" charset="0"/>
            </a:endParaRPr>
          </a:p>
        </p:txBody>
      </p:sp>
      <p:cxnSp>
        <p:nvCxnSpPr>
          <p:cNvPr id="25" name="Straight Connector 24"/>
          <p:cNvCxnSpPr/>
          <p:nvPr/>
        </p:nvCxnSpPr>
        <p:spPr>
          <a:xfrm>
            <a:off x="683568" y="1786427"/>
            <a:ext cx="7200800"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flipV="1">
            <a:off x="683568" y="2067694"/>
            <a:ext cx="7200800" cy="676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flipV="1">
            <a:off x="683568" y="2643758"/>
            <a:ext cx="7200800" cy="6765"/>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683568" y="3154579"/>
            <a:ext cx="7200800" cy="3290"/>
          </a:xfrm>
          <a:prstGeom prst="line">
            <a:avLst/>
          </a:prstGeom>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755576" y="1432484"/>
            <a:ext cx="750869" cy="353943"/>
          </a:xfrm>
          <a:prstGeom prst="rect">
            <a:avLst/>
          </a:prstGeom>
          <a:noFill/>
        </p:spPr>
        <p:txBody>
          <a:bodyPr wrap="square" rtlCol="0">
            <a:spAutoFit/>
          </a:bodyPr>
          <a:lstStyle/>
          <a:p>
            <a:pPr algn="ctr"/>
            <a:r>
              <a:rPr lang="en-US" dirty="0" smtClean="0"/>
              <a:t>I/II/III</a:t>
            </a:r>
            <a:endParaRPr lang="en-US" dirty="0"/>
          </a:p>
        </p:txBody>
      </p:sp>
      <p:sp>
        <p:nvSpPr>
          <p:cNvPr id="30" name="TextBox 29"/>
          <p:cNvSpPr txBox="1"/>
          <p:nvPr/>
        </p:nvSpPr>
        <p:spPr>
          <a:xfrm>
            <a:off x="601216" y="987574"/>
            <a:ext cx="1157884" cy="276999"/>
          </a:xfrm>
          <a:prstGeom prst="rect">
            <a:avLst/>
          </a:prstGeom>
          <a:noFill/>
          <a:ln>
            <a:solidFill>
              <a:schemeClr val="tx1"/>
            </a:solidFill>
          </a:ln>
        </p:spPr>
        <p:txBody>
          <a:bodyPr wrap="square" rtlCol="0">
            <a:spAutoFit/>
          </a:bodyPr>
          <a:lstStyle/>
          <a:p>
            <a:pPr algn="ctr"/>
            <a:r>
              <a:rPr lang="en-US" sz="1200" dirty="0" smtClean="0">
                <a:latin typeface="Cambria" panose="02040503050406030204" pitchFamily="18" charset="0"/>
                <a:ea typeface="Cambria" panose="02040503050406030204" pitchFamily="18" charset="0"/>
              </a:rPr>
              <a:t>Layers</a:t>
            </a:r>
            <a:endParaRPr lang="en-US" sz="1200" dirty="0">
              <a:latin typeface="Cambria" panose="02040503050406030204" pitchFamily="18" charset="0"/>
              <a:ea typeface="Cambria" panose="02040503050406030204" pitchFamily="18" charset="0"/>
            </a:endParaRPr>
          </a:p>
        </p:txBody>
      </p:sp>
      <p:sp>
        <p:nvSpPr>
          <p:cNvPr id="31" name="TextBox 30"/>
          <p:cNvSpPr txBox="1"/>
          <p:nvPr/>
        </p:nvSpPr>
        <p:spPr>
          <a:xfrm>
            <a:off x="755576" y="1769590"/>
            <a:ext cx="750869" cy="353943"/>
          </a:xfrm>
          <a:prstGeom prst="rect">
            <a:avLst/>
          </a:prstGeom>
          <a:noFill/>
        </p:spPr>
        <p:txBody>
          <a:bodyPr wrap="square" rtlCol="0">
            <a:spAutoFit/>
          </a:bodyPr>
          <a:lstStyle/>
          <a:p>
            <a:pPr algn="ctr"/>
            <a:r>
              <a:rPr lang="en-US" dirty="0" smtClean="0"/>
              <a:t>IV</a:t>
            </a:r>
            <a:endParaRPr lang="en-US" dirty="0"/>
          </a:p>
        </p:txBody>
      </p:sp>
      <p:sp>
        <p:nvSpPr>
          <p:cNvPr id="32" name="TextBox 31"/>
          <p:cNvSpPr txBox="1"/>
          <p:nvPr/>
        </p:nvSpPr>
        <p:spPr>
          <a:xfrm>
            <a:off x="757604" y="2261628"/>
            <a:ext cx="750869" cy="353943"/>
          </a:xfrm>
          <a:prstGeom prst="rect">
            <a:avLst/>
          </a:prstGeom>
          <a:noFill/>
        </p:spPr>
        <p:txBody>
          <a:bodyPr wrap="square" rtlCol="0">
            <a:spAutoFit/>
          </a:bodyPr>
          <a:lstStyle/>
          <a:p>
            <a:pPr algn="ctr"/>
            <a:r>
              <a:rPr lang="en-US" dirty="0" smtClean="0"/>
              <a:t>Va</a:t>
            </a:r>
            <a:endParaRPr lang="en-US" dirty="0"/>
          </a:p>
        </p:txBody>
      </p:sp>
      <p:sp>
        <p:nvSpPr>
          <p:cNvPr id="33" name="TextBox 32"/>
          <p:cNvSpPr txBox="1"/>
          <p:nvPr/>
        </p:nvSpPr>
        <p:spPr>
          <a:xfrm>
            <a:off x="755576" y="2803926"/>
            <a:ext cx="750869" cy="353943"/>
          </a:xfrm>
          <a:prstGeom prst="rect">
            <a:avLst/>
          </a:prstGeom>
          <a:noFill/>
        </p:spPr>
        <p:txBody>
          <a:bodyPr wrap="square" rtlCol="0">
            <a:spAutoFit/>
          </a:bodyPr>
          <a:lstStyle/>
          <a:p>
            <a:pPr algn="ctr"/>
            <a:r>
              <a:rPr lang="en-US" dirty="0" smtClean="0"/>
              <a:t>Vb</a:t>
            </a:r>
            <a:endParaRPr lang="en-US" dirty="0"/>
          </a:p>
        </p:txBody>
      </p:sp>
      <p:sp>
        <p:nvSpPr>
          <p:cNvPr id="34" name="TextBox 33"/>
          <p:cNvSpPr txBox="1"/>
          <p:nvPr/>
        </p:nvSpPr>
        <p:spPr>
          <a:xfrm>
            <a:off x="755575" y="3235704"/>
            <a:ext cx="750869" cy="353943"/>
          </a:xfrm>
          <a:prstGeom prst="rect">
            <a:avLst/>
          </a:prstGeom>
          <a:noFill/>
        </p:spPr>
        <p:txBody>
          <a:bodyPr wrap="square" rtlCol="0">
            <a:spAutoFit/>
          </a:bodyPr>
          <a:lstStyle/>
          <a:p>
            <a:pPr algn="ctr"/>
            <a:r>
              <a:rPr lang="en-US" dirty="0" smtClean="0"/>
              <a:t>VI</a:t>
            </a:r>
            <a:endParaRPr lang="en-US" dirty="0"/>
          </a:p>
        </p:txBody>
      </p:sp>
      <p:sp>
        <p:nvSpPr>
          <p:cNvPr id="38" name="Abgerundetes Rechteck 72"/>
          <p:cNvSpPr/>
          <p:nvPr/>
        </p:nvSpPr>
        <p:spPr>
          <a:xfrm flipH="1">
            <a:off x="251520" y="4288374"/>
            <a:ext cx="1430776" cy="482506"/>
          </a:xfrm>
          <a:prstGeom prst="roundRect">
            <a:avLst>
              <a:gd name="adj" fmla="val 10881"/>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sz="1275">
              <a:solidFill>
                <a:schemeClr val="tx1"/>
              </a:solidFill>
            </a:endParaRPr>
          </a:p>
        </p:txBody>
      </p:sp>
      <p:sp>
        <p:nvSpPr>
          <p:cNvPr id="39" name="TextBox 38"/>
          <p:cNvSpPr txBox="1"/>
          <p:nvPr/>
        </p:nvSpPr>
        <p:spPr>
          <a:xfrm>
            <a:off x="195670" y="4291144"/>
            <a:ext cx="1569080" cy="461665"/>
          </a:xfrm>
          <a:prstGeom prst="rect">
            <a:avLst/>
          </a:prstGeom>
          <a:noFill/>
        </p:spPr>
        <p:txBody>
          <a:bodyPr wrap="square" rtlCol="0">
            <a:spAutoFit/>
          </a:bodyPr>
          <a:lstStyle/>
          <a:p>
            <a:pPr algn="ctr"/>
            <a:r>
              <a:rPr lang="en-US" sz="1200" dirty="0" smtClean="0">
                <a:latin typeface="Cambria" pitchFamily="18" charset="0"/>
                <a:ea typeface="Cambria" pitchFamily="18" charset="0"/>
              </a:rPr>
              <a:t>0</a:t>
            </a:r>
            <a:r>
              <a:rPr lang="en-US" sz="1200" baseline="30000" dirty="0" smtClean="0">
                <a:latin typeface="Cambria" pitchFamily="18" charset="0"/>
                <a:ea typeface="Cambria" pitchFamily="18" charset="0"/>
              </a:rPr>
              <a:t>th</a:t>
            </a:r>
            <a:r>
              <a:rPr lang="en-US" sz="1200" dirty="0" smtClean="0">
                <a:latin typeface="Cambria" pitchFamily="18" charset="0"/>
                <a:ea typeface="Cambria" pitchFamily="18" charset="0"/>
              </a:rPr>
              <a:t> Time point: </a:t>
            </a:r>
          </a:p>
          <a:p>
            <a:pPr algn="ctr"/>
            <a:r>
              <a:rPr lang="en-US" sz="1200" dirty="0" smtClean="0">
                <a:latin typeface="Cambria" pitchFamily="18" charset="0"/>
                <a:ea typeface="Cambria" pitchFamily="18" charset="0"/>
              </a:rPr>
              <a:t>End of the poke </a:t>
            </a:r>
            <a:endParaRPr lang="en-US" sz="1200" dirty="0"/>
          </a:p>
        </p:txBody>
      </p:sp>
      <p:pic>
        <p:nvPicPr>
          <p:cNvPr id="22"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5"/>
          <a:srcRect l="24042" t="19172" r="20502" b="25045"/>
          <a:stretch/>
        </p:blipFill>
        <p:spPr>
          <a:xfrm>
            <a:off x="7982782" y="121237"/>
            <a:ext cx="1080165" cy="765672"/>
          </a:xfrm>
          <a:prstGeom prst="rect">
            <a:avLst/>
          </a:prstGeom>
        </p:spPr>
      </p:pic>
      <p:pic>
        <p:nvPicPr>
          <p:cNvPr id="36"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6"/>
          <a:srcRect b="38115"/>
          <a:stretch>
            <a:fillRect/>
          </a:stretch>
        </p:blipFill>
        <p:spPr bwMode="auto">
          <a:xfrm>
            <a:off x="0" y="109538"/>
            <a:ext cx="8229600" cy="430212"/>
          </a:xfrm>
          <a:prstGeom prst="rect">
            <a:avLst/>
          </a:prstGeom>
          <a:noFill/>
          <a:ln w="9525" cap="flat">
            <a:noFill/>
            <a:round/>
            <a:headEnd/>
            <a:tailEnd/>
          </a:ln>
          <a:effectLst/>
        </p:spPr>
      </p:pic>
      <p:sp>
        <p:nvSpPr>
          <p:cNvPr id="37"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40"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351342" y="5311"/>
            <a:ext cx="8229600" cy="857250"/>
          </a:xfrm>
          <a:prstGeom prst="rect">
            <a:avLst/>
          </a:prstGeom>
          <a:noFill/>
          <a:ln w="9525" cap="flat">
            <a:noFill/>
            <a:round/>
            <a:headEnd/>
            <a:tailEnd/>
          </a:ln>
          <a:effectLst/>
        </p:spPr>
        <p:txBody>
          <a:bodyPr lIns="90000" tIns="45000" rIns="90000" bIns="4500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latin typeface="Cambria" pitchFamily="18" charset="0"/>
                <a:ea typeface="Cambria" pitchFamily="18" charset="0"/>
              </a:rPr>
              <a:t>CSD</a:t>
            </a:r>
            <a:endParaRPr lang="en-US" sz="2800" b="1" dirty="0">
              <a:solidFill>
                <a:srgbClr val="000000"/>
              </a:solidFill>
              <a:latin typeface="Cambria" pitchFamily="16" charset="0"/>
              <a:ea typeface="Cambria" pitchFamily="16" charset="0"/>
              <a:cs typeface="Cambria" pitchFamily="16" charset="0"/>
            </a:endParaRPr>
          </a:p>
        </p:txBody>
      </p:sp>
      <p:sp>
        <p:nvSpPr>
          <p:cNvPr id="42"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pic>
        <p:nvPicPr>
          <p:cNvPr id="43"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7">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4019748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p:txBody>
          <a:bodyPr/>
          <a:lstStyle/>
          <a:p>
            <a:fld id="{5134D717-9C71-40EE-9818-90DD4B666C46}" type="slidenum">
              <a:rPr lang="en-US" smtClean="0"/>
              <a:pPr/>
              <a:t>25</a:t>
            </a:fld>
            <a:endParaRPr lang="en-US" dirty="0"/>
          </a:p>
        </p:txBody>
      </p:sp>
      <p:pic>
        <p:nvPicPr>
          <p:cNvPr id="11"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13"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14"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15"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351342" y="5311"/>
            <a:ext cx="8229600" cy="857250"/>
          </a:xfrm>
          <a:prstGeom prst="rect">
            <a:avLst/>
          </a:prstGeom>
          <a:noFill/>
          <a:ln w="9525" cap="flat">
            <a:noFill/>
            <a:round/>
            <a:headEnd/>
            <a:tailEnd/>
          </a:ln>
          <a:effectLst/>
        </p:spPr>
        <p:txBody>
          <a:bodyPr lIns="90000" tIns="45000" rIns="90000" bIns="4500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latin typeface="Cambria" pitchFamily="18" charset="0"/>
                <a:ea typeface="Cambria" pitchFamily="18" charset="0"/>
              </a:rPr>
              <a:t>RMS</a:t>
            </a:r>
            <a:endParaRPr lang="en-US" sz="2800" b="1" dirty="0">
              <a:solidFill>
                <a:srgbClr val="000000"/>
              </a:solidFill>
              <a:latin typeface="Cambria" pitchFamily="16" charset="0"/>
              <a:ea typeface="Cambria" pitchFamily="16" charset="0"/>
              <a:cs typeface="Cambria" pitchFamily="16" charset="0"/>
            </a:endParaRPr>
          </a:p>
        </p:txBody>
      </p:sp>
      <p:sp>
        <p:nvSpPr>
          <p:cNvPr id="16"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pic>
        <p:nvPicPr>
          <p:cNvPr id="17"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5">
            <a:duotone>
              <a:schemeClr val="accent6">
                <a:shade val="45000"/>
                <a:satMod val="135000"/>
              </a:schemeClr>
              <a:prstClr val="white"/>
            </a:duotone>
          </a:blip>
          <a:srcRect l="62512" b="59042"/>
          <a:stretch/>
        </p:blipFill>
        <p:spPr>
          <a:xfrm>
            <a:off x="7620000" y="121237"/>
            <a:ext cx="648676" cy="274512"/>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5192" y="1213719"/>
            <a:ext cx="4114800" cy="3086223"/>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7640" y="1213718"/>
            <a:ext cx="4114800" cy="3086224"/>
          </a:xfrm>
          <a:prstGeom prst="rect">
            <a:avLst/>
          </a:prstGeom>
        </p:spPr>
      </p:pic>
    </p:spTree>
    <p:extLst>
      <p:ext uri="{BB962C8B-B14F-4D97-AF65-F5344CB8AC3E}">
        <p14:creationId xmlns:p14="http://schemas.microsoft.com/office/powerpoint/2010/main" val="22173313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p:txBody>
          <a:bodyPr/>
          <a:lstStyle/>
          <a:p>
            <a:fld id="{5134D717-9C71-40EE-9818-90DD4B666C46}" type="slidenum">
              <a:rPr lang="en-US" smtClean="0"/>
              <a:pPr/>
              <a:t>26</a:t>
            </a:fld>
            <a:endParaRPr lang="en-US" dirty="0"/>
          </a:p>
        </p:txBody>
      </p:sp>
      <p:sp>
        <p:nvSpPr>
          <p:cNvPr id="4" name="Title 3"/>
          <p:cNvSpPr txBox="1">
            <a:spLocks/>
          </p:cNvSpPr>
          <p:nvPr/>
        </p:nvSpPr>
        <p:spPr>
          <a:xfrm>
            <a:off x="2531612" y="4500724"/>
            <a:ext cx="4248472" cy="271502"/>
          </a:xfrm>
          <a:prstGeom prst="rect">
            <a:avLst/>
          </a:prstGeom>
        </p:spPr>
        <p:txBody>
          <a:bodyPr vert="horz" lIns="91439" tIns="45720" rIns="91439" bIns="45720" anchor="b">
            <a:noAutofit/>
          </a:bodyPr>
          <a:lstStyle/>
          <a:p>
            <a:pPr algn="ctr">
              <a:spcBef>
                <a:spcPct val="0"/>
              </a:spcBef>
              <a:defRPr/>
            </a:pPr>
            <a:r>
              <a:rPr lang="en-US" sz="2000" b="1" cap="small" dirty="0" smtClean="0">
                <a:solidFill>
                  <a:schemeClr val="tx2"/>
                </a:solidFill>
                <a:latin typeface="Cambria" pitchFamily="18" charset="0"/>
                <a:ea typeface="Cambria" pitchFamily="18" charset="0"/>
                <a:cs typeface="+mj-cs"/>
              </a:rPr>
              <a:t>FIRST POKE - ONE ANIMAL</a:t>
            </a:r>
            <a:endParaRPr lang="en-US" sz="2000" b="1" cap="small" dirty="0">
              <a:solidFill>
                <a:schemeClr val="tx2"/>
              </a:solidFill>
              <a:latin typeface="Cambria" pitchFamily="18" charset="0"/>
              <a:ea typeface="Cambria" pitchFamily="18" charset="0"/>
              <a:cs typeface="+mj-cs"/>
            </a:endParaRPr>
          </a:p>
        </p:txBody>
      </p:sp>
      <p:sp>
        <p:nvSpPr>
          <p:cNvPr id="5" name="TextBox 4"/>
          <p:cNvSpPr txBox="1"/>
          <p:nvPr/>
        </p:nvSpPr>
        <p:spPr>
          <a:xfrm>
            <a:off x="2231579" y="3816595"/>
            <a:ext cx="1157884"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Rewarded</a:t>
            </a:r>
            <a:endParaRPr lang="en-US" dirty="0">
              <a:latin typeface="Cambria" panose="02040503050406030204" pitchFamily="18" charset="0"/>
              <a:ea typeface="Cambria" panose="02040503050406030204" pitchFamily="18" charset="0"/>
            </a:endParaRPr>
          </a:p>
        </p:txBody>
      </p:sp>
      <p:sp>
        <p:nvSpPr>
          <p:cNvPr id="6" name="TextBox 5"/>
          <p:cNvSpPr txBox="1"/>
          <p:nvPr/>
        </p:nvSpPr>
        <p:spPr>
          <a:xfrm>
            <a:off x="5676820" y="3816594"/>
            <a:ext cx="1362960"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Unrewarded</a:t>
            </a:r>
            <a:endParaRPr lang="en-US" dirty="0">
              <a:latin typeface="Cambria" panose="02040503050406030204" pitchFamily="18" charset="0"/>
              <a:ea typeface="Cambria" panose="020405030504060302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953305"/>
            <a:ext cx="3657600" cy="27432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721" y="953305"/>
            <a:ext cx="3657600" cy="2743200"/>
          </a:xfrm>
          <a:prstGeom prst="rect">
            <a:avLst/>
          </a:prstGeom>
        </p:spPr>
      </p:pic>
      <p:pic>
        <p:nvPicPr>
          <p:cNvPr id="11"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5"/>
          <a:srcRect l="24042" t="19172" r="20502" b="25045"/>
          <a:stretch/>
        </p:blipFill>
        <p:spPr>
          <a:xfrm>
            <a:off x="7982782" y="121237"/>
            <a:ext cx="1080165" cy="765672"/>
          </a:xfrm>
          <a:prstGeom prst="rect">
            <a:avLst/>
          </a:prstGeom>
        </p:spPr>
      </p:pic>
      <p:pic>
        <p:nvPicPr>
          <p:cNvPr id="13"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6"/>
          <a:srcRect b="38115"/>
          <a:stretch>
            <a:fillRect/>
          </a:stretch>
        </p:blipFill>
        <p:spPr bwMode="auto">
          <a:xfrm>
            <a:off x="0" y="109538"/>
            <a:ext cx="8229600" cy="430212"/>
          </a:xfrm>
          <a:prstGeom prst="rect">
            <a:avLst/>
          </a:prstGeom>
          <a:noFill/>
          <a:ln w="9525" cap="flat">
            <a:noFill/>
            <a:round/>
            <a:headEnd/>
            <a:tailEnd/>
          </a:ln>
          <a:effectLst/>
        </p:spPr>
      </p:pic>
      <p:sp>
        <p:nvSpPr>
          <p:cNvPr id="14"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15"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351342" y="5311"/>
            <a:ext cx="8229600" cy="857250"/>
          </a:xfrm>
          <a:prstGeom prst="rect">
            <a:avLst/>
          </a:prstGeom>
          <a:noFill/>
          <a:ln w="9525" cap="flat">
            <a:noFill/>
            <a:round/>
            <a:headEnd/>
            <a:tailEnd/>
          </a:ln>
          <a:effectLst/>
        </p:spPr>
        <p:txBody>
          <a:bodyPr lIns="90000" tIns="45000" rIns="90000" bIns="4500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latin typeface="Cambria" pitchFamily="18" charset="0"/>
                <a:ea typeface="Cambria" pitchFamily="18" charset="0"/>
              </a:rPr>
              <a:t>AVREC</a:t>
            </a:r>
            <a:endParaRPr lang="en-US" sz="2800" b="1" dirty="0">
              <a:solidFill>
                <a:srgbClr val="000000"/>
              </a:solidFill>
              <a:latin typeface="Cambria" pitchFamily="16" charset="0"/>
              <a:ea typeface="Cambria" pitchFamily="16" charset="0"/>
              <a:cs typeface="Cambria" pitchFamily="16" charset="0"/>
            </a:endParaRPr>
          </a:p>
        </p:txBody>
      </p:sp>
      <p:sp>
        <p:nvSpPr>
          <p:cNvPr id="16"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pic>
        <p:nvPicPr>
          <p:cNvPr id="17"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7">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39023529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p:txBody>
          <a:bodyPr/>
          <a:lstStyle/>
          <a:p>
            <a:fld id="{5134D717-9C71-40EE-9818-90DD4B666C46}" type="slidenum">
              <a:rPr lang="en-US" smtClean="0"/>
              <a:pPr/>
              <a:t>27</a:t>
            </a:fld>
            <a:endParaRPr lang="en-US" dirty="0"/>
          </a:p>
        </p:txBody>
      </p:sp>
      <p:sp>
        <p:nvSpPr>
          <p:cNvPr id="4" name="Title 3"/>
          <p:cNvSpPr txBox="1">
            <a:spLocks/>
          </p:cNvSpPr>
          <p:nvPr/>
        </p:nvSpPr>
        <p:spPr>
          <a:xfrm>
            <a:off x="2456057" y="4495762"/>
            <a:ext cx="4248472" cy="271502"/>
          </a:xfrm>
          <a:prstGeom prst="rect">
            <a:avLst/>
          </a:prstGeom>
        </p:spPr>
        <p:txBody>
          <a:bodyPr vert="horz" lIns="91439" tIns="45720" rIns="91439" bIns="45720" anchor="b">
            <a:noAutofit/>
          </a:bodyPr>
          <a:lstStyle/>
          <a:p>
            <a:pPr algn="ctr">
              <a:spcBef>
                <a:spcPct val="0"/>
              </a:spcBef>
              <a:defRPr/>
            </a:pPr>
            <a:r>
              <a:rPr lang="en-US" sz="2000" b="1" cap="small" dirty="0" smtClean="0">
                <a:solidFill>
                  <a:schemeClr val="tx2"/>
                </a:solidFill>
                <a:latin typeface="Cambria" pitchFamily="18" charset="0"/>
                <a:ea typeface="Cambria" pitchFamily="18" charset="0"/>
                <a:cs typeface="+mj-cs"/>
              </a:rPr>
              <a:t>LAST POKE - ONE ANIMAL</a:t>
            </a:r>
            <a:endParaRPr lang="en-US" sz="2000" b="1" cap="small" dirty="0">
              <a:solidFill>
                <a:schemeClr val="tx2"/>
              </a:solidFill>
              <a:latin typeface="Cambria" pitchFamily="18" charset="0"/>
              <a:ea typeface="Cambria" pitchFamily="18" charset="0"/>
              <a:cs typeface="+mj-cs"/>
            </a:endParaRPr>
          </a:p>
        </p:txBody>
      </p:sp>
      <p:sp>
        <p:nvSpPr>
          <p:cNvPr id="9" name="TextBox 8"/>
          <p:cNvSpPr txBox="1"/>
          <p:nvPr/>
        </p:nvSpPr>
        <p:spPr>
          <a:xfrm>
            <a:off x="1475656" y="3840398"/>
            <a:ext cx="2310012"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Last poke unrewarded</a:t>
            </a:r>
            <a:endParaRPr lang="en-US" dirty="0">
              <a:latin typeface="Cambria" panose="02040503050406030204" pitchFamily="18" charset="0"/>
              <a:ea typeface="Cambria" panose="02040503050406030204" pitchFamily="18" charset="0"/>
            </a:endParaRPr>
          </a:p>
        </p:txBody>
      </p:sp>
      <p:sp>
        <p:nvSpPr>
          <p:cNvPr id="10" name="TextBox 9"/>
          <p:cNvSpPr txBox="1"/>
          <p:nvPr/>
        </p:nvSpPr>
        <p:spPr>
          <a:xfrm>
            <a:off x="5290373" y="3838056"/>
            <a:ext cx="2237440"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Last rewarded poke</a:t>
            </a:r>
            <a:endParaRPr lang="en-US" dirty="0">
              <a:latin typeface="Cambria" panose="02040503050406030204" pitchFamily="18" charset="0"/>
              <a:ea typeface="Cambria" panose="02040503050406030204"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988027"/>
            <a:ext cx="3657600" cy="27432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293" y="987574"/>
            <a:ext cx="3657600" cy="2743200"/>
          </a:xfrm>
          <a:prstGeom prst="rect">
            <a:avLst/>
          </a:prstGeom>
        </p:spPr>
      </p:pic>
      <p:sp>
        <p:nvSpPr>
          <p:cNvPr id="2" name="TextBox 1"/>
          <p:cNvSpPr txBox="1"/>
          <p:nvPr/>
        </p:nvSpPr>
        <p:spPr>
          <a:xfrm>
            <a:off x="3275856" y="1243885"/>
            <a:ext cx="749808" cy="353943"/>
          </a:xfrm>
          <a:prstGeom prst="rect">
            <a:avLst/>
          </a:prstGeom>
          <a:solidFill>
            <a:schemeClr val="bg1"/>
          </a:solidFill>
        </p:spPr>
        <p:txBody>
          <a:bodyPr wrap="square" rtlCol="0">
            <a:spAutoFit/>
          </a:bodyPr>
          <a:lstStyle/>
          <a:p>
            <a:endParaRPr lang="en-US" dirty="0"/>
          </a:p>
        </p:txBody>
      </p:sp>
      <p:pic>
        <p:nvPicPr>
          <p:cNvPr id="14"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5"/>
          <a:srcRect l="24042" t="19172" r="20502" b="25045"/>
          <a:stretch/>
        </p:blipFill>
        <p:spPr>
          <a:xfrm>
            <a:off x="7982782" y="121237"/>
            <a:ext cx="1080165" cy="765672"/>
          </a:xfrm>
          <a:prstGeom prst="rect">
            <a:avLst/>
          </a:prstGeom>
        </p:spPr>
      </p:pic>
      <p:pic>
        <p:nvPicPr>
          <p:cNvPr id="16"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6"/>
          <a:srcRect b="38115"/>
          <a:stretch>
            <a:fillRect/>
          </a:stretch>
        </p:blipFill>
        <p:spPr bwMode="auto">
          <a:xfrm>
            <a:off x="0" y="109538"/>
            <a:ext cx="8229600" cy="430212"/>
          </a:xfrm>
          <a:prstGeom prst="rect">
            <a:avLst/>
          </a:prstGeom>
          <a:noFill/>
          <a:ln w="9525" cap="flat">
            <a:noFill/>
            <a:round/>
            <a:headEnd/>
            <a:tailEnd/>
          </a:ln>
          <a:effectLst/>
        </p:spPr>
      </p:pic>
      <p:sp>
        <p:nvSpPr>
          <p:cNvPr id="17"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19"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351342" y="5311"/>
            <a:ext cx="8229600" cy="857250"/>
          </a:xfrm>
          <a:prstGeom prst="rect">
            <a:avLst/>
          </a:prstGeom>
          <a:noFill/>
          <a:ln w="9525" cap="flat">
            <a:noFill/>
            <a:round/>
            <a:headEnd/>
            <a:tailEnd/>
          </a:ln>
          <a:effectLst/>
        </p:spPr>
        <p:txBody>
          <a:bodyPr lIns="90000" tIns="45000" rIns="90000" bIns="4500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latin typeface="Cambria" pitchFamily="18" charset="0"/>
                <a:ea typeface="Cambria" pitchFamily="18" charset="0"/>
              </a:rPr>
              <a:t>AVREC</a:t>
            </a:r>
            <a:endParaRPr lang="en-US" sz="2800" b="1" dirty="0">
              <a:solidFill>
                <a:srgbClr val="000000"/>
              </a:solidFill>
              <a:latin typeface="Cambria" pitchFamily="16" charset="0"/>
              <a:ea typeface="Cambria" pitchFamily="16" charset="0"/>
              <a:cs typeface="Cambria" pitchFamily="16" charset="0"/>
            </a:endParaRPr>
          </a:p>
        </p:txBody>
      </p:sp>
      <p:sp>
        <p:nvSpPr>
          <p:cNvPr id="20"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pic>
        <p:nvPicPr>
          <p:cNvPr id="21"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7">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1320908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7"/>
          <p:cNvSpPr>
            <a:spLocks noChangeArrowheads="1"/>
          </p:cNvSpPr>
          <p:nvPr/>
        </p:nvSpPr>
        <p:spPr bwMode="auto">
          <a:xfrm>
            <a:off x="2279650" y="2181225"/>
            <a:ext cx="590550" cy="34925"/>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sp>
        <p:nvSpPr>
          <p:cNvPr id="13326" name="Rectangle 14"/>
          <p:cNvSpPr>
            <a:spLocks noChangeArrowheads="1"/>
          </p:cNvSpPr>
          <p:nvPr/>
        </p:nvSpPr>
        <p:spPr bwMode="auto">
          <a:xfrm>
            <a:off x="8604250" y="3738563"/>
            <a:ext cx="401638" cy="187325"/>
          </a:xfrm>
          <a:prstGeom prst="rect">
            <a:avLst/>
          </a:prstGeom>
          <a:solidFill>
            <a:srgbClr val="FFFFFF"/>
          </a:solidFill>
          <a:ln w="25560" cap="flat">
            <a:noFill/>
            <a:round/>
            <a:headEnd/>
            <a:tailEnd/>
          </a:ln>
          <a:effectLst/>
        </p:spPr>
        <p:txBody>
          <a:bodyPr wrap="none" anchor="ctr"/>
          <a:lstStyle/>
          <a:p>
            <a:endParaRPr lang="en-US" dirty="0"/>
          </a:p>
        </p:txBody>
      </p:sp>
      <p:sp>
        <p:nvSpPr>
          <p:cNvPr id="13327" name="Rectangle 15"/>
          <p:cNvSpPr>
            <a:spLocks noChangeArrowheads="1"/>
          </p:cNvSpPr>
          <p:nvPr/>
        </p:nvSpPr>
        <p:spPr bwMode="auto">
          <a:xfrm>
            <a:off x="3108325" y="2189163"/>
            <a:ext cx="590550" cy="49212"/>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APPENDIX</a:t>
            </a:r>
            <a:endParaRPr lang="en-US" sz="2800" b="1" dirty="0">
              <a:solidFill>
                <a:srgbClr val="000000"/>
              </a:solidFill>
              <a:latin typeface="Cambria" pitchFamily="16" charset="0"/>
              <a:ea typeface="Cambria" pitchFamily="16" charset="0"/>
              <a:cs typeface="Cambria" pitchFamily="16" charset="0"/>
            </a:endParaRPr>
          </a:p>
        </p:txBody>
      </p:sp>
      <p:sp>
        <p:nvSpPr>
          <p:cNvPr id="11" name="Title 3"/>
          <p:cNvSpPr txBox="1">
            <a:spLocks/>
          </p:cNvSpPr>
          <p:nvPr/>
        </p:nvSpPr>
        <p:spPr>
          <a:xfrm>
            <a:off x="109154" y="649288"/>
            <a:ext cx="6786610" cy="329256"/>
          </a:xfrm>
          <a:prstGeom prst="rect">
            <a:avLst/>
          </a:prstGeom>
        </p:spPr>
        <p:txBody>
          <a:bodyPr vert="horz" lIns="91439" tIns="45720" rIns="91439" bIns="45720" anchor="b">
            <a:noAutofit/>
          </a:bodyPr>
          <a:lstStyle/>
          <a:p>
            <a:pPr>
              <a:spcBef>
                <a:spcPct val="0"/>
              </a:spcBef>
              <a:defRPr/>
            </a:pPr>
            <a:r>
              <a:rPr lang="en-US" sz="2000" b="1" cap="small" dirty="0" smtClean="0">
                <a:solidFill>
                  <a:schemeClr val="tx2"/>
                </a:solidFill>
                <a:latin typeface="Cambria" pitchFamily="18" charset="0"/>
                <a:ea typeface="Cambria" pitchFamily="18" charset="0"/>
                <a:cs typeface="+mj-cs"/>
              </a:rPr>
              <a:t>AVREC: FIRST POKE</a:t>
            </a:r>
            <a:endParaRPr lang="en-US" sz="2000" b="1" cap="small" dirty="0">
              <a:solidFill>
                <a:schemeClr val="tx2"/>
              </a:solidFill>
              <a:latin typeface="Cambria" pitchFamily="18" charset="0"/>
              <a:ea typeface="Cambria" pitchFamily="18" charset="0"/>
              <a:cs typeface="+mj-cs"/>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1378223"/>
            <a:ext cx="3658994" cy="27432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984" y="1379304"/>
            <a:ext cx="3658994" cy="2743200"/>
          </a:xfrm>
          <a:prstGeom prst="rect">
            <a:avLst/>
          </a:prstGeom>
        </p:spPr>
      </p:pic>
      <p:sp>
        <p:nvSpPr>
          <p:cNvPr id="14" name="TextBox 13"/>
          <p:cNvSpPr txBox="1"/>
          <p:nvPr/>
        </p:nvSpPr>
        <p:spPr>
          <a:xfrm>
            <a:off x="2087563" y="4234250"/>
            <a:ext cx="1157884"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Rewarded</a:t>
            </a:r>
            <a:endParaRPr lang="en-US" dirty="0">
              <a:latin typeface="Cambria" panose="02040503050406030204" pitchFamily="18" charset="0"/>
              <a:ea typeface="Cambria" panose="02040503050406030204" pitchFamily="18" charset="0"/>
            </a:endParaRPr>
          </a:p>
        </p:txBody>
      </p:sp>
      <p:sp>
        <p:nvSpPr>
          <p:cNvPr id="15" name="TextBox 14"/>
          <p:cNvSpPr txBox="1"/>
          <p:nvPr/>
        </p:nvSpPr>
        <p:spPr>
          <a:xfrm>
            <a:off x="5652120" y="4234251"/>
            <a:ext cx="1362960"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Unrewarded</a:t>
            </a:r>
            <a:endParaRPr lang="en-US" dirty="0">
              <a:latin typeface="Cambria" panose="02040503050406030204" pitchFamily="18" charset="0"/>
              <a:ea typeface="Cambria" panose="02040503050406030204" pitchFamily="18" charset="0"/>
            </a:endParaRPr>
          </a:p>
        </p:txBody>
      </p:sp>
      <p:sp>
        <p:nvSpPr>
          <p:cNvPr id="16"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4" name="Slide Number Placeholder 3"/>
          <p:cNvSpPr>
            <a:spLocks noGrp="1"/>
          </p:cNvSpPr>
          <p:nvPr>
            <p:ph type="sldNum" sz="quarter" idx="12"/>
          </p:nvPr>
        </p:nvSpPr>
        <p:spPr/>
        <p:txBody>
          <a:bodyPr/>
          <a:lstStyle/>
          <a:p>
            <a:fld id="{5134D717-9C71-40EE-9818-90DD4B666C46}" type="slidenum">
              <a:rPr lang="en-US" smtClean="0"/>
              <a:pPr/>
              <a:t>28</a:t>
            </a:fld>
            <a:endParaRPr lang="en-US" dirty="0"/>
          </a:p>
        </p:txBody>
      </p:sp>
      <p:pic>
        <p:nvPicPr>
          <p:cNvPr id="17"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7">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941663311"/>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7"/>
          <p:cNvSpPr>
            <a:spLocks noChangeArrowheads="1"/>
          </p:cNvSpPr>
          <p:nvPr/>
        </p:nvSpPr>
        <p:spPr bwMode="auto">
          <a:xfrm>
            <a:off x="2279650" y="2181225"/>
            <a:ext cx="590550" cy="34925"/>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sp>
        <p:nvSpPr>
          <p:cNvPr id="13326" name="Rectangle 14"/>
          <p:cNvSpPr>
            <a:spLocks noChangeArrowheads="1"/>
          </p:cNvSpPr>
          <p:nvPr/>
        </p:nvSpPr>
        <p:spPr bwMode="auto">
          <a:xfrm>
            <a:off x="8604250" y="3738563"/>
            <a:ext cx="401638" cy="187325"/>
          </a:xfrm>
          <a:prstGeom prst="rect">
            <a:avLst/>
          </a:prstGeom>
          <a:solidFill>
            <a:srgbClr val="FFFFFF"/>
          </a:solidFill>
          <a:ln w="25560" cap="flat">
            <a:noFill/>
            <a:round/>
            <a:headEnd/>
            <a:tailEnd/>
          </a:ln>
          <a:effectLst/>
        </p:spPr>
        <p:txBody>
          <a:bodyPr wrap="none" anchor="ctr"/>
          <a:lstStyle/>
          <a:p>
            <a:endParaRPr lang="en-US" dirty="0"/>
          </a:p>
        </p:txBody>
      </p:sp>
      <p:sp>
        <p:nvSpPr>
          <p:cNvPr id="13327" name="Rectangle 15"/>
          <p:cNvSpPr>
            <a:spLocks noChangeArrowheads="1"/>
          </p:cNvSpPr>
          <p:nvPr/>
        </p:nvSpPr>
        <p:spPr bwMode="auto">
          <a:xfrm>
            <a:off x="3108325" y="2189163"/>
            <a:ext cx="590550" cy="49212"/>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APPENDIX</a:t>
            </a:r>
            <a:endParaRPr lang="en-US" sz="2800" b="1" dirty="0">
              <a:solidFill>
                <a:srgbClr val="000000"/>
              </a:solidFill>
              <a:latin typeface="Cambria" pitchFamily="16" charset="0"/>
              <a:ea typeface="Cambria" pitchFamily="16" charset="0"/>
              <a:cs typeface="Cambria" pitchFamily="16" charset="0"/>
            </a:endParaRPr>
          </a:p>
        </p:txBody>
      </p:sp>
      <p:sp>
        <p:nvSpPr>
          <p:cNvPr id="9" name="Title 3"/>
          <p:cNvSpPr txBox="1">
            <a:spLocks/>
          </p:cNvSpPr>
          <p:nvPr/>
        </p:nvSpPr>
        <p:spPr>
          <a:xfrm>
            <a:off x="109154" y="649288"/>
            <a:ext cx="6786610" cy="329256"/>
          </a:xfrm>
          <a:prstGeom prst="rect">
            <a:avLst/>
          </a:prstGeom>
        </p:spPr>
        <p:txBody>
          <a:bodyPr vert="horz" lIns="91439" tIns="45720" rIns="91439" bIns="45720" anchor="b">
            <a:noAutofit/>
          </a:bodyPr>
          <a:lstStyle/>
          <a:p>
            <a:pPr>
              <a:spcBef>
                <a:spcPct val="0"/>
              </a:spcBef>
              <a:defRPr/>
            </a:pPr>
            <a:r>
              <a:rPr lang="en-US" sz="2000" b="1" cap="small" dirty="0" smtClean="0">
                <a:solidFill>
                  <a:schemeClr val="tx2"/>
                </a:solidFill>
                <a:latin typeface="Cambria" pitchFamily="18" charset="0"/>
                <a:ea typeface="Cambria" pitchFamily="18" charset="0"/>
                <a:cs typeface="+mj-cs"/>
              </a:rPr>
              <a:t>AVREC: LAST POKE</a:t>
            </a:r>
            <a:endParaRPr lang="en-US" sz="2000" b="1" cap="small" dirty="0">
              <a:solidFill>
                <a:schemeClr val="tx2"/>
              </a:solidFill>
              <a:latin typeface="Cambria" pitchFamily="18" charset="0"/>
              <a:ea typeface="Cambria" pitchFamily="18" charset="0"/>
              <a:cs typeface="+mj-cs"/>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08" y="1275606"/>
            <a:ext cx="3658994" cy="27432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984" y="1275606"/>
            <a:ext cx="3658994" cy="2743200"/>
          </a:xfrm>
          <a:prstGeom prst="rect">
            <a:avLst/>
          </a:prstGeom>
        </p:spPr>
      </p:pic>
      <p:sp>
        <p:nvSpPr>
          <p:cNvPr id="12" name="TextBox 11"/>
          <p:cNvSpPr txBox="1"/>
          <p:nvPr/>
        </p:nvSpPr>
        <p:spPr>
          <a:xfrm>
            <a:off x="2087563" y="4234250"/>
            <a:ext cx="1157884"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Rewarded</a:t>
            </a:r>
            <a:endParaRPr lang="en-US" dirty="0">
              <a:latin typeface="Cambria" panose="02040503050406030204" pitchFamily="18" charset="0"/>
              <a:ea typeface="Cambria" panose="02040503050406030204" pitchFamily="18" charset="0"/>
            </a:endParaRPr>
          </a:p>
        </p:txBody>
      </p:sp>
      <p:sp>
        <p:nvSpPr>
          <p:cNvPr id="13" name="TextBox 12"/>
          <p:cNvSpPr txBox="1"/>
          <p:nvPr/>
        </p:nvSpPr>
        <p:spPr>
          <a:xfrm>
            <a:off x="5532804" y="4234250"/>
            <a:ext cx="1362960" cy="353943"/>
          </a:xfrm>
          <a:prstGeom prst="rect">
            <a:avLst/>
          </a:prstGeom>
          <a:noFill/>
          <a:ln>
            <a:solidFill>
              <a:schemeClr val="tx1"/>
            </a:solidFill>
          </a:ln>
        </p:spPr>
        <p:txBody>
          <a:bodyPr wrap="square" rtlCol="0">
            <a:spAutoFit/>
          </a:bodyPr>
          <a:lstStyle/>
          <a:p>
            <a:pPr algn="ctr"/>
            <a:r>
              <a:rPr lang="en-US" dirty="0" smtClean="0">
                <a:latin typeface="Cambria" panose="02040503050406030204" pitchFamily="18" charset="0"/>
                <a:ea typeface="Cambria" panose="02040503050406030204" pitchFamily="18" charset="0"/>
              </a:rPr>
              <a:t>Unrewarded</a:t>
            </a:r>
            <a:endParaRPr lang="en-US" dirty="0">
              <a:latin typeface="Cambria" panose="02040503050406030204" pitchFamily="18" charset="0"/>
              <a:ea typeface="Cambria" panose="02040503050406030204" pitchFamily="18" charset="0"/>
            </a:endParaRPr>
          </a:p>
        </p:txBody>
      </p:sp>
      <p:sp>
        <p:nvSpPr>
          <p:cNvPr id="14"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4" name="Slide Number Placeholder 3"/>
          <p:cNvSpPr>
            <a:spLocks noGrp="1"/>
          </p:cNvSpPr>
          <p:nvPr>
            <p:ph type="sldNum" sz="quarter" idx="12"/>
          </p:nvPr>
        </p:nvSpPr>
        <p:spPr/>
        <p:txBody>
          <a:bodyPr/>
          <a:lstStyle/>
          <a:p>
            <a:fld id="{5134D717-9C71-40EE-9818-90DD4B666C46}" type="slidenum">
              <a:rPr lang="en-US" smtClean="0"/>
              <a:pPr/>
              <a:t>29</a:t>
            </a:fld>
            <a:endParaRPr lang="en-US" dirty="0"/>
          </a:p>
        </p:txBody>
      </p:sp>
      <p:pic>
        <p:nvPicPr>
          <p:cNvPr id="16"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7">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1131643000"/>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5"/>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6"/>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46"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11" name="Title 1"/>
          <p:cNvSpPr txBox="1">
            <a:spLocks/>
          </p:cNvSpPr>
          <p:nvPr/>
        </p:nvSpPr>
        <p:spPr>
          <a:xfrm>
            <a:off x="457200" y="0"/>
            <a:ext cx="8229600" cy="85725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j-cs"/>
              </a:rPr>
              <a:t>HUMAN FORAGING TASK</a:t>
            </a:r>
            <a:endParaRPr kumimoji="0" lang="en-US" sz="28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sp>
        <p:nvSpPr>
          <p:cNvPr id="2" name="Slide Number Placeholder 1"/>
          <p:cNvSpPr>
            <a:spLocks noGrp="1"/>
          </p:cNvSpPr>
          <p:nvPr>
            <p:ph type="sldNum" sz="quarter" idx="12"/>
          </p:nvPr>
        </p:nvSpPr>
        <p:spPr/>
        <p:txBody>
          <a:bodyPr/>
          <a:lstStyle/>
          <a:p>
            <a:fld id="{5134D717-9C71-40EE-9818-90DD4B666C46}" type="slidenum">
              <a:rPr lang="en-US" smtClean="0"/>
              <a:pPr/>
              <a:t>3</a:t>
            </a:fld>
            <a:endParaRPr lang="en-US" dirty="0"/>
          </a:p>
        </p:txBody>
      </p:sp>
      <p:pic>
        <p:nvPicPr>
          <p:cNvPr id="32"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7"/>
          <a:srcRect l="55740"/>
          <a:stretch/>
        </p:blipFill>
        <p:spPr>
          <a:xfrm>
            <a:off x="8027513" y="51470"/>
            <a:ext cx="216895" cy="548640"/>
          </a:xfrm>
          <a:prstGeom prst="rect">
            <a:avLst/>
          </a:prstGeom>
        </p:spPr>
      </p:pic>
      <p:pic>
        <p:nvPicPr>
          <p:cNvPr id="34" name="Grafik 22">
            <a:extLst>
              <a:ext uri="{FF2B5EF4-FFF2-40B4-BE49-F238E27FC236}">
                <a16:creationId xmlns="" xmlns:a16="http://schemas.microsoft.com/office/drawing/2014/main" id="{16AE0E0F-CC2F-B54E-A9F6-5E674804FD9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9649" y="1970866"/>
            <a:ext cx="3881050" cy="2176480"/>
          </a:xfrm>
          <a:prstGeom prst="rect">
            <a:avLst/>
          </a:prstGeom>
        </p:spPr>
      </p:pic>
      <p:sp>
        <p:nvSpPr>
          <p:cNvPr id="35" name="Rechteck 3"/>
          <p:cNvSpPr/>
          <p:nvPr/>
        </p:nvSpPr>
        <p:spPr>
          <a:xfrm>
            <a:off x="212406" y="3742479"/>
            <a:ext cx="3704793" cy="784830"/>
          </a:xfrm>
          <a:prstGeom prst="rect">
            <a:avLst/>
          </a:prstGeom>
        </p:spPr>
        <p:txBody>
          <a:bodyPr wrap="square">
            <a:spAutoFit/>
          </a:bodyPr>
          <a:lstStyle/>
          <a:p>
            <a:r>
              <a:rPr lang="de-DE" sz="900" b="1" u="sng" dirty="0" err="1">
                <a:solidFill>
                  <a:srgbClr val="004867"/>
                </a:solidFill>
                <a:latin typeface="Cambria" panose="02040503050406030204" pitchFamily="18" charset="0"/>
                <a:ea typeface="Cambria" panose="02040503050406030204" pitchFamily="18" charset="0"/>
              </a:rPr>
              <a:t>Foraging</a:t>
            </a:r>
            <a:r>
              <a:rPr lang="de-DE" sz="900" b="1" u="sng" dirty="0">
                <a:solidFill>
                  <a:srgbClr val="004867"/>
                </a:solidFill>
                <a:latin typeface="Cambria" panose="02040503050406030204" pitchFamily="18" charset="0"/>
                <a:ea typeface="Cambria" panose="02040503050406030204" pitchFamily="18" charset="0"/>
              </a:rPr>
              <a:t> </a:t>
            </a:r>
            <a:r>
              <a:rPr lang="de-DE" sz="900" b="1" u="sng" dirty="0" err="1">
                <a:solidFill>
                  <a:srgbClr val="004867"/>
                </a:solidFill>
                <a:latin typeface="Cambria" panose="02040503050406030204" pitchFamily="18" charset="0"/>
                <a:ea typeface="Cambria" panose="02040503050406030204" pitchFamily="18" charset="0"/>
              </a:rPr>
              <a:t>task</a:t>
            </a:r>
            <a:endParaRPr lang="de-DE" sz="900" b="1" u="sng" dirty="0">
              <a:solidFill>
                <a:srgbClr val="004867"/>
              </a:solidFill>
              <a:latin typeface="Cambria" panose="02040503050406030204" pitchFamily="18" charset="0"/>
              <a:ea typeface="Cambria" panose="02040503050406030204" pitchFamily="18" charset="0"/>
            </a:endParaRPr>
          </a:p>
          <a:p>
            <a:endParaRPr lang="de-DE" sz="900" dirty="0">
              <a:solidFill>
                <a:srgbClr val="004867"/>
              </a:solidFill>
              <a:latin typeface="Cambria" panose="02040503050406030204" pitchFamily="18" charset="0"/>
              <a:ea typeface="Cambria" panose="02040503050406030204" pitchFamily="18" charset="0"/>
            </a:endParaRPr>
          </a:p>
          <a:p>
            <a:r>
              <a:rPr lang="de-DE" sz="900" dirty="0">
                <a:solidFill>
                  <a:srgbClr val="004867"/>
                </a:solidFill>
                <a:latin typeface="Cambria" panose="02040503050406030204" pitchFamily="18" charset="0"/>
                <a:ea typeface="Cambria" panose="02040503050406030204" pitchFamily="18" charset="0"/>
              </a:rPr>
              <a:t>Pilot </a:t>
            </a:r>
            <a:r>
              <a:rPr lang="de-DE" sz="900" dirty="0" err="1">
                <a:solidFill>
                  <a:srgbClr val="004867"/>
                </a:solidFill>
                <a:latin typeface="Cambria" panose="02040503050406030204" pitchFamily="18" charset="0"/>
                <a:ea typeface="Cambria" panose="02040503050406030204" pitchFamily="18" charset="0"/>
              </a:rPr>
              <a:t>sessions</a:t>
            </a:r>
            <a:r>
              <a:rPr lang="de-DE" sz="900" dirty="0">
                <a:solidFill>
                  <a:srgbClr val="004867"/>
                </a:solidFill>
                <a:latin typeface="Cambria" panose="02040503050406030204" pitchFamily="18" charset="0"/>
                <a:ea typeface="Cambria" panose="02040503050406030204" pitchFamily="18" charset="0"/>
              </a:rPr>
              <a:t>, </a:t>
            </a:r>
            <a:r>
              <a:rPr lang="de-DE" sz="900" dirty="0" err="1">
                <a:solidFill>
                  <a:srgbClr val="004867"/>
                </a:solidFill>
                <a:latin typeface="Cambria" panose="02040503050406030204" pitchFamily="18" charset="0"/>
                <a:ea typeface="Cambria" panose="02040503050406030204" pitchFamily="18" charset="0"/>
              </a:rPr>
              <a:t>n</a:t>
            </a:r>
            <a:r>
              <a:rPr lang="de-DE" sz="900" dirty="0">
                <a:solidFill>
                  <a:srgbClr val="004867"/>
                </a:solidFill>
                <a:latin typeface="Cambria" panose="02040503050406030204" pitchFamily="18" charset="0"/>
                <a:ea typeface="Cambria" panose="02040503050406030204" pitchFamily="18" charset="0"/>
              </a:rPr>
              <a:t>=20</a:t>
            </a:r>
          </a:p>
          <a:p>
            <a:endParaRPr lang="de-DE" sz="900" dirty="0">
              <a:solidFill>
                <a:srgbClr val="004867"/>
              </a:solidFill>
              <a:latin typeface="Cambria" panose="02040503050406030204" pitchFamily="18" charset="0"/>
              <a:ea typeface="Cambria" panose="02040503050406030204" pitchFamily="18" charset="0"/>
            </a:endParaRPr>
          </a:p>
          <a:p>
            <a:r>
              <a:rPr lang="de-DE" sz="900" dirty="0">
                <a:solidFill>
                  <a:srgbClr val="004867"/>
                </a:solidFill>
                <a:latin typeface="Cambria" panose="02040503050406030204" pitchFamily="18" charset="0"/>
                <a:ea typeface="Cambria" panose="02040503050406030204" pitchFamily="18" charset="0"/>
              </a:rPr>
              <a:t>2 </a:t>
            </a:r>
            <a:r>
              <a:rPr lang="de-DE" sz="900" dirty="0" err="1">
                <a:solidFill>
                  <a:srgbClr val="004867"/>
                </a:solidFill>
                <a:latin typeface="Cambria" panose="02040503050406030204" pitchFamily="18" charset="0"/>
                <a:ea typeface="Cambria" panose="02040503050406030204" pitchFamily="18" charset="0"/>
              </a:rPr>
              <a:t>trails</a:t>
            </a:r>
            <a:r>
              <a:rPr lang="de-DE" sz="900" dirty="0">
                <a:solidFill>
                  <a:srgbClr val="004867"/>
                </a:solidFill>
                <a:latin typeface="Cambria" panose="02040503050406030204" pitchFamily="18" charset="0"/>
                <a:ea typeface="Cambria" panose="02040503050406030204" pitchFamily="18" charset="0"/>
              </a:rPr>
              <a:t> </a:t>
            </a:r>
            <a:r>
              <a:rPr lang="de-DE" sz="900" dirty="0" err="1">
                <a:solidFill>
                  <a:srgbClr val="004867"/>
                </a:solidFill>
                <a:latin typeface="Cambria" panose="02040503050406030204" pitchFamily="18" charset="0"/>
                <a:ea typeface="Cambria" panose="02040503050406030204" pitchFamily="18" charset="0"/>
              </a:rPr>
              <a:t>of</a:t>
            </a:r>
            <a:r>
              <a:rPr lang="de-DE" sz="900" dirty="0">
                <a:solidFill>
                  <a:srgbClr val="004867"/>
                </a:solidFill>
                <a:latin typeface="Cambria" panose="02040503050406030204" pitchFamily="18" charset="0"/>
                <a:ea typeface="Cambria" panose="02040503050406030204" pitchFamily="18" charset="0"/>
              </a:rPr>
              <a:t> </a:t>
            </a:r>
            <a:r>
              <a:rPr lang="de-DE" sz="900" dirty="0" err="1">
                <a:solidFill>
                  <a:srgbClr val="004867"/>
                </a:solidFill>
                <a:latin typeface="Cambria" panose="02040503050406030204" pitchFamily="18" charset="0"/>
                <a:ea typeface="Cambria" panose="02040503050406030204" pitchFamily="18" charset="0"/>
              </a:rPr>
              <a:t>training</a:t>
            </a:r>
            <a:r>
              <a:rPr lang="de-DE" sz="900" dirty="0">
                <a:solidFill>
                  <a:srgbClr val="004867"/>
                </a:solidFill>
                <a:latin typeface="Cambria" panose="02040503050406030204" pitchFamily="18" charset="0"/>
                <a:ea typeface="Cambria" panose="02040503050406030204" pitchFamily="18" charset="0"/>
              </a:rPr>
              <a:t>, 6x10 </a:t>
            </a:r>
            <a:r>
              <a:rPr lang="de-DE" sz="900" dirty="0" err="1">
                <a:solidFill>
                  <a:srgbClr val="004867"/>
                </a:solidFill>
                <a:latin typeface="Cambria" panose="02040503050406030204" pitchFamily="18" charset="0"/>
                <a:ea typeface="Cambria" panose="02040503050406030204" pitchFamily="18" charset="0"/>
              </a:rPr>
              <a:t>minutes</a:t>
            </a:r>
            <a:r>
              <a:rPr lang="de-DE" sz="900" dirty="0">
                <a:solidFill>
                  <a:srgbClr val="004867"/>
                </a:solidFill>
                <a:latin typeface="Cambria" panose="02040503050406030204" pitchFamily="18" charset="0"/>
                <a:ea typeface="Cambria" panose="02040503050406030204" pitchFamily="18" charset="0"/>
              </a:rPr>
              <a:t> </a:t>
            </a:r>
            <a:r>
              <a:rPr lang="de-DE" sz="900" dirty="0" err="1">
                <a:solidFill>
                  <a:srgbClr val="004867"/>
                </a:solidFill>
                <a:latin typeface="Cambria" panose="02040503050406030204" pitchFamily="18" charset="0"/>
                <a:ea typeface="Cambria" panose="02040503050406030204" pitchFamily="18" charset="0"/>
              </a:rPr>
              <a:t>search</a:t>
            </a:r>
            <a:r>
              <a:rPr lang="de-DE" sz="900" dirty="0">
                <a:solidFill>
                  <a:srgbClr val="004867"/>
                </a:solidFill>
                <a:latin typeface="Cambria" panose="02040503050406030204" pitchFamily="18" charset="0"/>
                <a:ea typeface="Cambria" panose="02040503050406030204" pitchFamily="18" charset="0"/>
              </a:rPr>
              <a:t> time  in </a:t>
            </a:r>
            <a:r>
              <a:rPr lang="de-DE" sz="900" dirty="0" err="1">
                <a:solidFill>
                  <a:srgbClr val="004867"/>
                </a:solidFill>
                <a:latin typeface="Cambria" panose="02040503050406030204" pitchFamily="18" charset="0"/>
                <a:ea typeface="Cambria" panose="02040503050406030204" pitchFamily="18" charset="0"/>
              </a:rPr>
              <a:t>the</a:t>
            </a:r>
            <a:r>
              <a:rPr lang="de-DE" sz="900" dirty="0">
                <a:solidFill>
                  <a:srgbClr val="004867"/>
                </a:solidFill>
                <a:latin typeface="Cambria" panose="02040503050406030204" pitchFamily="18" charset="0"/>
                <a:ea typeface="Cambria" panose="02040503050406030204" pitchFamily="18" charset="0"/>
              </a:rPr>
              <a:t> </a:t>
            </a:r>
            <a:r>
              <a:rPr lang="de-DE" sz="900" dirty="0" err="1">
                <a:solidFill>
                  <a:srgbClr val="004867"/>
                </a:solidFill>
                <a:latin typeface="Cambria" panose="02040503050406030204" pitchFamily="18" charset="0"/>
                <a:ea typeface="Cambria" panose="02040503050406030204" pitchFamily="18" charset="0"/>
              </a:rPr>
              <a:t>main</a:t>
            </a:r>
            <a:r>
              <a:rPr lang="de-DE" sz="900" dirty="0">
                <a:solidFill>
                  <a:srgbClr val="004867"/>
                </a:solidFill>
                <a:latin typeface="Cambria" panose="02040503050406030204" pitchFamily="18" charset="0"/>
                <a:ea typeface="Cambria" panose="02040503050406030204" pitchFamily="18" charset="0"/>
              </a:rPr>
              <a:t> </a:t>
            </a:r>
            <a:r>
              <a:rPr lang="de-DE" sz="900" dirty="0" err="1">
                <a:solidFill>
                  <a:srgbClr val="004867"/>
                </a:solidFill>
                <a:latin typeface="Cambria" panose="02040503050406030204" pitchFamily="18" charset="0"/>
                <a:ea typeface="Cambria" panose="02040503050406030204" pitchFamily="18" charset="0"/>
              </a:rPr>
              <a:t>experiment</a:t>
            </a:r>
            <a:endParaRPr lang="de-DE" sz="900" dirty="0">
              <a:latin typeface="Cambria" panose="02040503050406030204" pitchFamily="18" charset="0"/>
              <a:ea typeface="Cambria" panose="02040503050406030204" pitchFamily="18" charset="0"/>
            </a:endParaRPr>
          </a:p>
        </p:txBody>
      </p:sp>
      <p:sp>
        <p:nvSpPr>
          <p:cNvPr id="36" name="Abgerundetes Rechteck 15"/>
          <p:cNvSpPr/>
          <p:nvPr/>
        </p:nvSpPr>
        <p:spPr>
          <a:xfrm>
            <a:off x="149299" y="1812058"/>
            <a:ext cx="4212038" cy="2757925"/>
          </a:xfrm>
          <a:prstGeom prst="roundRect">
            <a:avLst>
              <a:gd name="adj" fmla="val 10881"/>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75"/>
          </a:p>
        </p:txBody>
      </p:sp>
      <p:sp>
        <p:nvSpPr>
          <p:cNvPr id="37" name="Rechteck 33">
            <a:extLst>
              <a:ext uri="{FF2B5EF4-FFF2-40B4-BE49-F238E27FC236}">
                <a16:creationId xmlns="" xmlns:a16="http://schemas.microsoft.com/office/drawing/2014/main" id="{36902A74-00B6-3C4F-A6BE-AF2840B2AC6C}"/>
              </a:ext>
            </a:extLst>
          </p:cNvPr>
          <p:cNvSpPr/>
          <p:nvPr/>
        </p:nvSpPr>
        <p:spPr>
          <a:xfrm>
            <a:off x="170611" y="624254"/>
            <a:ext cx="3704793" cy="954107"/>
          </a:xfrm>
          <a:prstGeom prst="rect">
            <a:avLst/>
          </a:prstGeom>
        </p:spPr>
        <p:txBody>
          <a:bodyPr wrap="square">
            <a:spAutoFit/>
          </a:bodyPr>
          <a:lstStyle/>
          <a:p>
            <a:r>
              <a:rPr lang="de-DE" sz="1400" b="1" u="sng" dirty="0">
                <a:solidFill>
                  <a:srgbClr val="004867"/>
                </a:solidFill>
                <a:latin typeface="Cambria" panose="02040503050406030204" pitchFamily="18" charset="0"/>
                <a:ea typeface="Cambria" panose="02040503050406030204" pitchFamily="18" charset="0"/>
              </a:rPr>
              <a:t>Goal:</a:t>
            </a:r>
            <a:endParaRPr lang="de-DE" sz="1400" dirty="0">
              <a:solidFill>
                <a:srgbClr val="004867"/>
              </a:solidFill>
              <a:latin typeface="Cambria" panose="02040503050406030204" pitchFamily="18" charset="0"/>
              <a:ea typeface="Cambria" panose="02040503050406030204" pitchFamily="18" charset="0"/>
            </a:endParaRPr>
          </a:p>
          <a:p>
            <a:r>
              <a:rPr lang="de-DE" sz="1400" dirty="0" err="1">
                <a:solidFill>
                  <a:srgbClr val="004867"/>
                </a:solidFill>
                <a:latin typeface="Cambria" panose="02040503050406030204" pitchFamily="18" charset="0"/>
                <a:ea typeface="Cambria" panose="02040503050406030204" pitchFamily="18" charset="0"/>
              </a:rPr>
              <a:t>Paradigm</a:t>
            </a:r>
            <a:r>
              <a:rPr lang="de-DE" sz="1400" dirty="0">
                <a:solidFill>
                  <a:srgbClr val="004867"/>
                </a:solidFill>
                <a:latin typeface="Cambria" panose="02040503050406030204" pitchFamily="18" charset="0"/>
                <a:ea typeface="Cambria" panose="02040503050406030204" pitchFamily="18" charset="0"/>
              </a:rPr>
              <a:t> </a:t>
            </a:r>
            <a:r>
              <a:rPr lang="de-DE" sz="1400" dirty="0" err="1">
                <a:solidFill>
                  <a:srgbClr val="004867"/>
                </a:solidFill>
                <a:latin typeface="Cambria" panose="02040503050406030204" pitchFamily="18" charset="0"/>
                <a:ea typeface="Cambria" panose="02040503050406030204" pitchFamily="18" charset="0"/>
              </a:rPr>
              <a:t>should</a:t>
            </a:r>
            <a:r>
              <a:rPr lang="de-DE" sz="1400" dirty="0">
                <a:solidFill>
                  <a:srgbClr val="004867"/>
                </a:solidFill>
                <a:latin typeface="Cambria" panose="02040503050406030204" pitchFamily="18" charset="0"/>
                <a:ea typeface="Cambria" panose="02040503050406030204" pitchFamily="18" charset="0"/>
              </a:rPr>
              <a:t> </a:t>
            </a:r>
            <a:r>
              <a:rPr lang="de-DE" sz="1400" dirty="0" err="1">
                <a:solidFill>
                  <a:srgbClr val="004867"/>
                </a:solidFill>
                <a:latin typeface="Cambria" panose="02040503050406030204" pitchFamily="18" charset="0"/>
                <a:ea typeface="Cambria" panose="02040503050406030204" pitchFamily="18" charset="0"/>
              </a:rPr>
              <a:t>faciliate</a:t>
            </a:r>
            <a:r>
              <a:rPr lang="de-DE" sz="1400" dirty="0">
                <a:solidFill>
                  <a:srgbClr val="004867"/>
                </a:solidFill>
                <a:latin typeface="Cambria" panose="02040503050406030204" pitchFamily="18" charset="0"/>
                <a:ea typeface="Cambria" panose="02040503050406030204" pitchFamily="18" charset="0"/>
              </a:rPr>
              <a:t> </a:t>
            </a:r>
            <a:r>
              <a:rPr lang="de-DE" sz="1400" dirty="0" err="1">
                <a:solidFill>
                  <a:srgbClr val="004867"/>
                </a:solidFill>
                <a:latin typeface="Cambria" panose="02040503050406030204" pitchFamily="18" charset="0"/>
                <a:ea typeface="Cambria" panose="02040503050406030204" pitchFamily="18" charset="0"/>
              </a:rPr>
              <a:t>self-initated</a:t>
            </a:r>
            <a:r>
              <a:rPr lang="de-DE" sz="1400" dirty="0">
                <a:solidFill>
                  <a:srgbClr val="004867"/>
                </a:solidFill>
                <a:latin typeface="Cambria" panose="02040503050406030204" pitchFamily="18" charset="0"/>
                <a:ea typeface="Cambria" panose="02040503050406030204" pitchFamily="18" charset="0"/>
              </a:rPr>
              <a:t> “</a:t>
            </a:r>
            <a:r>
              <a:rPr lang="de-DE" sz="1400" dirty="0" err="1">
                <a:solidFill>
                  <a:srgbClr val="004867"/>
                </a:solidFill>
                <a:latin typeface="Cambria" panose="02040503050406030204" pitchFamily="18" charset="0"/>
                <a:ea typeface="Cambria" panose="02040503050406030204" pitchFamily="18" charset="0"/>
              </a:rPr>
              <a:t>patch-leaving</a:t>
            </a:r>
            <a:r>
              <a:rPr lang="de-DE" sz="1400" dirty="0">
                <a:solidFill>
                  <a:srgbClr val="004867"/>
                </a:solidFill>
                <a:latin typeface="Cambria" panose="02040503050406030204" pitchFamily="18" charset="0"/>
                <a:ea typeface="Cambria" panose="02040503050406030204" pitchFamily="18" charset="0"/>
              </a:rPr>
              <a:t>“ </a:t>
            </a:r>
            <a:r>
              <a:rPr lang="de-DE" sz="1400" dirty="0" err="1">
                <a:solidFill>
                  <a:srgbClr val="004867"/>
                </a:solidFill>
                <a:latin typeface="Cambria" panose="02040503050406030204" pitchFamily="18" charset="0"/>
                <a:ea typeface="Cambria" panose="02040503050406030204" pitchFamily="18" charset="0"/>
              </a:rPr>
              <a:t>behavior</a:t>
            </a:r>
            <a:r>
              <a:rPr lang="de-DE" sz="1400" dirty="0">
                <a:solidFill>
                  <a:srgbClr val="004867"/>
                </a:solidFill>
                <a:latin typeface="Cambria" panose="02040503050406030204" pitchFamily="18" charset="0"/>
                <a:ea typeface="Cambria" panose="02040503050406030204" pitchFamily="18" charset="0"/>
              </a:rPr>
              <a:t>, i.e., </a:t>
            </a:r>
            <a:r>
              <a:rPr lang="de-DE" sz="1400" dirty="0" err="1">
                <a:solidFill>
                  <a:srgbClr val="004867"/>
                </a:solidFill>
                <a:latin typeface="Cambria" panose="02040503050406030204" pitchFamily="18" charset="0"/>
                <a:ea typeface="Cambria" panose="02040503050406030204" pitchFamily="18" charset="0"/>
              </a:rPr>
              <a:t>the</a:t>
            </a:r>
            <a:r>
              <a:rPr lang="de-DE" sz="1400" dirty="0">
                <a:solidFill>
                  <a:srgbClr val="004867"/>
                </a:solidFill>
                <a:latin typeface="Cambria" panose="02040503050406030204" pitchFamily="18" charset="0"/>
                <a:ea typeface="Cambria" panose="02040503050406030204" pitchFamily="18" charset="0"/>
              </a:rPr>
              <a:t> </a:t>
            </a:r>
            <a:r>
              <a:rPr lang="de-DE" sz="1400" dirty="0" err="1">
                <a:solidFill>
                  <a:srgbClr val="004867"/>
                </a:solidFill>
                <a:latin typeface="Cambria" panose="02040503050406030204" pitchFamily="18" charset="0"/>
                <a:ea typeface="Cambria" panose="02040503050406030204" pitchFamily="18" charset="0"/>
              </a:rPr>
              <a:t>self-initiated</a:t>
            </a:r>
            <a:r>
              <a:rPr lang="de-DE" sz="1400" dirty="0">
                <a:solidFill>
                  <a:srgbClr val="004867"/>
                </a:solidFill>
                <a:latin typeface="Cambria" panose="02040503050406030204" pitchFamily="18" charset="0"/>
                <a:ea typeface="Cambria" panose="02040503050406030204" pitchFamily="18" charset="0"/>
              </a:rPr>
              <a:t> </a:t>
            </a:r>
            <a:r>
              <a:rPr lang="de-DE" sz="1400" dirty="0" err="1">
                <a:solidFill>
                  <a:srgbClr val="004867"/>
                </a:solidFill>
                <a:latin typeface="Cambria" panose="02040503050406030204" pitchFamily="18" charset="0"/>
                <a:ea typeface="Cambria" panose="02040503050406030204" pitchFamily="18" charset="0"/>
              </a:rPr>
              <a:t>switch</a:t>
            </a:r>
            <a:r>
              <a:rPr lang="de-DE" sz="1400" dirty="0">
                <a:solidFill>
                  <a:srgbClr val="004867"/>
                </a:solidFill>
                <a:latin typeface="Cambria" panose="02040503050406030204" pitchFamily="18" charset="0"/>
                <a:ea typeface="Cambria" panose="02040503050406030204" pitchFamily="18" charset="0"/>
              </a:rPr>
              <a:t> </a:t>
            </a:r>
            <a:r>
              <a:rPr lang="de-DE" sz="1400" dirty="0" err="1">
                <a:solidFill>
                  <a:srgbClr val="004867"/>
                </a:solidFill>
                <a:latin typeface="Cambria" panose="02040503050406030204" pitchFamily="18" charset="0"/>
                <a:ea typeface="Cambria" panose="02040503050406030204" pitchFamily="18" charset="0"/>
              </a:rPr>
              <a:t>to</a:t>
            </a:r>
            <a:r>
              <a:rPr lang="de-DE" sz="1400" dirty="0">
                <a:solidFill>
                  <a:srgbClr val="004867"/>
                </a:solidFill>
                <a:latin typeface="Cambria" panose="02040503050406030204" pitchFamily="18" charset="0"/>
                <a:ea typeface="Cambria" panose="02040503050406030204" pitchFamily="18" charset="0"/>
              </a:rPr>
              <a:t> a </a:t>
            </a:r>
            <a:r>
              <a:rPr lang="de-DE" sz="1400" dirty="0" err="1">
                <a:solidFill>
                  <a:srgbClr val="004867"/>
                </a:solidFill>
                <a:latin typeface="Cambria" panose="02040503050406030204" pitchFamily="18" charset="0"/>
                <a:ea typeface="Cambria" panose="02040503050406030204" pitchFamily="18" charset="0"/>
              </a:rPr>
              <a:t>new</a:t>
            </a:r>
            <a:r>
              <a:rPr lang="de-DE" sz="1400" dirty="0">
                <a:solidFill>
                  <a:srgbClr val="004867"/>
                </a:solidFill>
                <a:latin typeface="Cambria" panose="02040503050406030204" pitchFamily="18" charset="0"/>
                <a:ea typeface="Cambria" panose="02040503050406030204" pitchFamily="18" charset="0"/>
              </a:rPr>
              <a:t> </a:t>
            </a:r>
            <a:r>
              <a:rPr lang="de-DE" sz="1400" dirty="0" err="1">
                <a:solidFill>
                  <a:srgbClr val="004867"/>
                </a:solidFill>
                <a:latin typeface="Cambria" panose="02040503050406030204" pitchFamily="18" charset="0"/>
                <a:ea typeface="Cambria" panose="02040503050406030204" pitchFamily="18" charset="0"/>
              </a:rPr>
              <a:t>search</a:t>
            </a:r>
            <a:r>
              <a:rPr lang="de-DE" sz="1400" dirty="0">
                <a:solidFill>
                  <a:srgbClr val="004867"/>
                </a:solidFill>
                <a:latin typeface="Cambria" panose="02040503050406030204" pitchFamily="18" charset="0"/>
                <a:ea typeface="Cambria" panose="02040503050406030204" pitchFamily="18" charset="0"/>
              </a:rPr>
              <a:t> </a:t>
            </a:r>
            <a:r>
              <a:rPr lang="de-DE" sz="1400" dirty="0" err="1">
                <a:solidFill>
                  <a:srgbClr val="004867"/>
                </a:solidFill>
                <a:latin typeface="Cambria" panose="02040503050406030204" pitchFamily="18" charset="0"/>
                <a:ea typeface="Cambria" panose="02040503050406030204" pitchFamily="18" charset="0"/>
              </a:rPr>
              <a:t>display</a:t>
            </a:r>
            <a:r>
              <a:rPr lang="de-DE" sz="1400" dirty="0">
                <a:solidFill>
                  <a:srgbClr val="004867"/>
                </a:solidFill>
                <a:latin typeface="Cambria" panose="02040503050406030204" pitchFamily="18" charset="0"/>
                <a:ea typeface="Cambria" panose="02040503050406030204" pitchFamily="18" charset="0"/>
              </a:rPr>
              <a:t> </a:t>
            </a:r>
            <a:endParaRPr lang="de-DE" sz="1400" dirty="0">
              <a:latin typeface="Cambria" panose="02040503050406030204" pitchFamily="18" charset="0"/>
              <a:ea typeface="Cambria" panose="02040503050406030204" pitchFamily="18" charset="0"/>
            </a:endParaRPr>
          </a:p>
        </p:txBody>
      </p:sp>
      <p:pic>
        <p:nvPicPr>
          <p:cNvPr id="38" name="demo_foraging_ranom_loc" descr="demo_foraging_ranom_loc">
            <a:hlinkClick r:id="" action="ppaction://media"/>
            <a:extLst>
              <a:ext uri="{FF2B5EF4-FFF2-40B4-BE49-F238E27FC236}">
                <a16:creationId xmlns="" xmlns:a16="http://schemas.microsoft.com/office/drawing/2014/main" id="{C0126597-FD8D-A04C-B1E9-4D8D3E1B782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891514" y="1033067"/>
            <a:ext cx="3930068" cy="2210664"/>
          </a:xfrm>
          <a:prstGeom prst="rect">
            <a:avLst/>
          </a:prstGeom>
        </p:spPr>
      </p:pic>
      <p:sp>
        <p:nvSpPr>
          <p:cNvPr id="40" name="Abgerundetes Rechteck 7">
            <a:extLst>
              <a:ext uri="{FF2B5EF4-FFF2-40B4-BE49-F238E27FC236}">
                <a16:creationId xmlns="" xmlns:a16="http://schemas.microsoft.com/office/drawing/2014/main" id="{DC330B08-847E-942A-8131-0B9B8AC65D90}"/>
              </a:ext>
            </a:extLst>
          </p:cNvPr>
          <p:cNvSpPr/>
          <p:nvPr/>
        </p:nvSpPr>
        <p:spPr>
          <a:xfrm>
            <a:off x="4650150" y="857250"/>
            <a:ext cx="4412798" cy="3905753"/>
          </a:xfrm>
          <a:prstGeom prst="roundRect">
            <a:avLst>
              <a:gd name="adj" fmla="val 10881"/>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75"/>
          </a:p>
        </p:txBody>
      </p:sp>
      <p:pic>
        <p:nvPicPr>
          <p:cNvPr id="16" name="Picture 15">
            <a:extLst>
              <a:ext uri="{FF2B5EF4-FFF2-40B4-BE49-F238E27FC236}">
                <a16:creationId xmlns:ve="http://schemas.openxmlformats.org/markup-compatibility/2006" xmlns:o="urn:schemas-microsoft-com:office:office" xmlns:m="http://schemas.openxmlformats.org/officeDocument/2006/math" xmlns:v="urn:schemas-microsoft-com:vml" xmlns:wp="http://schemas.openxmlformats.org/drawingml/2006/wordprocessingDrawing" xmlns:w10="urn:schemas-microsoft-com:office:word" xmlns:w="http://schemas.openxmlformats.org/wordprocessingml/2006/main" xmlns:wne="http://schemas.microsoft.com/office/word/2006/wordml" xmlns:a16="http://schemas.microsoft.com/office/drawing/2014/main" xmlns="" xmlns:lc="http://schemas.openxmlformats.org/drawingml/2006/lockedCanvas" id="{BF76D739-0F9C-BF11-FD80-362D66C5086D}"/>
              </a:ext>
            </a:extLst>
          </p:cNvPr>
          <p:cNvPicPr/>
          <p:nvPr/>
        </p:nvPicPr>
        <p:blipFill>
          <a:blip r:embed="rId10" cstate="print">
            <a:extLst>
              <a:ext uri="{28A0092B-C50C-407E-A947-70E740481C1C}">
                <a14:useLocalDpi xmlns:a14="http://schemas.microsoft.com/office/drawing/2010/main" val="0"/>
              </a:ext>
              <a:ext uri="{96DAC541-7B7A-43D3-8B79-37D633B846F1}">
                <asvg:svgBlip xmlns:ve="http://schemas.openxmlformats.org/markup-compatibility/2006" xmlns:o="urn:schemas-microsoft-com:office:office" xmlns:m="http://schemas.openxmlformats.org/officeDocument/2006/math" xmlns:v="urn:schemas-microsoft-com:vml" xmlns:wp="http://schemas.openxmlformats.org/drawingml/2006/wordprocessingDrawing" xmlns:w10="urn:schemas-microsoft-com:office:word" xmlns:w="http://schemas.openxmlformats.org/wordprocessingml/2006/main" xmlns:wne="http://schemas.microsoft.com/office/word/2006/wordml" xmlns:pic="http://schemas.openxmlformats.org/drawingml/2006/picture" xmlns:asvg="http://schemas.microsoft.com/office/drawing/2016/SVG/main" xmlns="" xmlns:lc="http://schemas.openxmlformats.org/drawingml/2006/lockedCanvas" r:embed="rId11"/>
              </a:ext>
            </a:extLst>
          </a:blip>
          <a:stretch>
            <a:fillRect/>
          </a:stretch>
        </p:blipFill>
        <p:spPr>
          <a:xfrm>
            <a:off x="5796136" y="3313114"/>
            <a:ext cx="2094865" cy="1396365"/>
          </a:xfrm>
          <a:prstGeom prst="rect">
            <a:avLst/>
          </a:prstGeom>
        </p:spPr>
      </p:pic>
    </p:spTree>
    <p:extLst>
      <p:ext uri="{BB962C8B-B14F-4D97-AF65-F5344CB8AC3E}">
        <p14:creationId xmlns:p14="http://schemas.microsoft.com/office/powerpoint/2010/main" val="22968098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00"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8"/>
                                        </p:tgtEl>
                                      </p:cBhvr>
                                    </p:cmd>
                                  </p:childTnLst>
                                </p:cTn>
                              </p:par>
                            </p:childTnLst>
                          </p:cTn>
                        </p:par>
                      </p:childTnLst>
                    </p:cTn>
                  </p:par>
                </p:childTnLst>
              </p:cTn>
              <p:nextCondLst>
                <p:cond evt="onClick" delay="0">
                  <p:tgtEl>
                    <p:spTgt spid="38"/>
                  </p:tgtEl>
                </p:cond>
              </p:nextCondLst>
            </p:seq>
            <p:video>
              <p:cMediaNode vol="80000">
                <p:cTn id="12" fill="hold" display="0">
                  <p:stCondLst>
                    <p:cond delay="indefinite"/>
                  </p:stCondLst>
                </p:cTn>
                <p:tgtEl>
                  <p:spTgt spid="38"/>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7"/>
          <p:cNvSpPr>
            <a:spLocks noChangeArrowheads="1"/>
          </p:cNvSpPr>
          <p:nvPr/>
        </p:nvSpPr>
        <p:spPr bwMode="auto">
          <a:xfrm>
            <a:off x="2279650" y="2181225"/>
            <a:ext cx="590550" cy="34925"/>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sp>
        <p:nvSpPr>
          <p:cNvPr id="13326" name="Rectangle 14"/>
          <p:cNvSpPr>
            <a:spLocks noChangeArrowheads="1"/>
          </p:cNvSpPr>
          <p:nvPr/>
        </p:nvSpPr>
        <p:spPr bwMode="auto">
          <a:xfrm>
            <a:off x="8604250" y="3738563"/>
            <a:ext cx="401638" cy="187325"/>
          </a:xfrm>
          <a:prstGeom prst="rect">
            <a:avLst/>
          </a:prstGeom>
          <a:solidFill>
            <a:srgbClr val="FFFFFF"/>
          </a:solidFill>
          <a:ln w="25560" cap="flat">
            <a:noFill/>
            <a:round/>
            <a:headEnd/>
            <a:tailEnd/>
          </a:ln>
          <a:effectLst/>
        </p:spPr>
        <p:txBody>
          <a:bodyPr wrap="none" anchor="ctr"/>
          <a:lstStyle/>
          <a:p>
            <a:endParaRPr lang="en-US" dirty="0"/>
          </a:p>
        </p:txBody>
      </p:sp>
      <p:sp>
        <p:nvSpPr>
          <p:cNvPr id="13327" name="Rectangle 15"/>
          <p:cNvSpPr>
            <a:spLocks noChangeArrowheads="1"/>
          </p:cNvSpPr>
          <p:nvPr/>
        </p:nvSpPr>
        <p:spPr bwMode="auto">
          <a:xfrm>
            <a:off x="3108325" y="2189163"/>
            <a:ext cx="590550" cy="49212"/>
          </a:xfrm>
          <a:prstGeom prst="rect">
            <a:avLst/>
          </a:prstGeom>
          <a:solidFill>
            <a:srgbClr val="FFFFFF"/>
          </a:solidFill>
          <a:ln w="25560" cap="flat">
            <a:solidFill>
              <a:srgbClr val="FFFFFF"/>
            </a:solidFill>
            <a:round/>
            <a:headEnd/>
            <a:tailEnd/>
          </a:ln>
          <a:effectLst/>
        </p:spPr>
        <p:txBody>
          <a:bodyPr wrap="none" anchor="ctr"/>
          <a:lstStyle/>
          <a:p>
            <a:endParaRPr lang="en-US" dirty="0"/>
          </a:p>
        </p:txBody>
      </p:sp>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31" name="Rectangle 8">
            <a:extLst>
              <a:ext uri="{FF2B5EF4-FFF2-40B4-BE49-F238E27FC236}">
                <a16:creationId xmlns:a16="http://schemas.microsoft.com/office/drawing/2014/main" xmlns="" id="{442AA770-46CB-9F1E-D7B7-1B617B8611A1}"/>
              </a:ext>
            </a:extLst>
          </p:cNvPr>
          <p:cNvSpPr>
            <a:spLocks noChangeArrowheads="1"/>
          </p:cNvSpPr>
          <p:nvPr/>
        </p:nvSpPr>
        <p:spPr bwMode="auto">
          <a:xfrm>
            <a:off x="457200" y="0"/>
            <a:ext cx="8229600" cy="857250"/>
          </a:xfrm>
          <a:prstGeom prst="rect">
            <a:avLst/>
          </a:prstGeom>
          <a:noFill/>
          <a:ln w="9525" cap="flat">
            <a:noFill/>
            <a:round/>
            <a:headEnd/>
            <a:tailEnd/>
          </a:ln>
          <a:effectLst/>
        </p:spPr>
        <p:txBody>
          <a:bodyPr lIns="90000" tIns="45000" rIns="90000" bIns="45000"/>
          <a:lstStyle/>
          <a:p>
            <a:pPr algn="ctr"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sz="2800" b="1" dirty="0" smtClean="0">
                <a:solidFill>
                  <a:srgbClr val="000000"/>
                </a:solidFill>
                <a:latin typeface="Cambria" pitchFamily="16" charset="0"/>
                <a:ea typeface="Cambria" pitchFamily="16" charset="0"/>
                <a:cs typeface="Cambria" pitchFamily="16" charset="0"/>
              </a:rPr>
              <a:t>APPENDIX</a:t>
            </a:r>
            <a:endParaRPr lang="en-US" sz="2800" b="1" dirty="0">
              <a:solidFill>
                <a:srgbClr val="000000"/>
              </a:solidFill>
              <a:latin typeface="Cambria" pitchFamily="16" charset="0"/>
              <a:ea typeface="Cambria" pitchFamily="16" charset="0"/>
              <a:cs typeface="Cambria" pitchFamily="16" charset="0"/>
            </a:endParaRPr>
          </a:p>
        </p:txBody>
      </p:sp>
      <p:sp>
        <p:nvSpPr>
          <p:cNvPr id="9" name="Title 3"/>
          <p:cNvSpPr txBox="1">
            <a:spLocks/>
          </p:cNvSpPr>
          <p:nvPr/>
        </p:nvSpPr>
        <p:spPr>
          <a:xfrm>
            <a:off x="109154" y="649288"/>
            <a:ext cx="6786610" cy="329256"/>
          </a:xfrm>
          <a:prstGeom prst="rect">
            <a:avLst/>
          </a:prstGeom>
        </p:spPr>
        <p:txBody>
          <a:bodyPr vert="horz" lIns="91439" tIns="45720" rIns="91439" bIns="45720" anchor="b">
            <a:noAutofit/>
          </a:bodyPr>
          <a:lstStyle/>
          <a:p>
            <a:pPr>
              <a:spcBef>
                <a:spcPct val="0"/>
              </a:spcBef>
              <a:defRPr/>
            </a:pPr>
            <a:r>
              <a:rPr lang="en-US" sz="2000" b="1" cap="small" dirty="0" smtClean="0">
                <a:solidFill>
                  <a:schemeClr val="tx2"/>
                </a:solidFill>
                <a:latin typeface="Cambria" pitchFamily="18" charset="0"/>
                <a:ea typeface="Cambria" pitchFamily="18" charset="0"/>
                <a:cs typeface="+mj-cs"/>
              </a:rPr>
              <a:t>AVREC: LAST REWARDED POKE</a:t>
            </a:r>
            <a:endParaRPr lang="en-US" sz="2000" b="1" cap="small" dirty="0">
              <a:solidFill>
                <a:schemeClr val="tx2"/>
              </a:solidFill>
              <a:latin typeface="Cambria" pitchFamily="18" charset="0"/>
              <a:ea typeface="Cambria" pitchFamily="18" charset="0"/>
              <a:cs typeface="+mj-cs"/>
            </a:endParaRPr>
          </a:p>
        </p:txBody>
      </p:sp>
      <p:sp>
        <p:nvSpPr>
          <p:cNvPr id="14"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4" name="Slide Number Placeholder 3"/>
          <p:cNvSpPr>
            <a:spLocks noGrp="1"/>
          </p:cNvSpPr>
          <p:nvPr>
            <p:ph type="sldNum" sz="quarter" idx="12"/>
          </p:nvPr>
        </p:nvSpPr>
        <p:spPr/>
        <p:txBody>
          <a:bodyPr/>
          <a:lstStyle/>
          <a:p>
            <a:fld id="{5134D717-9C71-40EE-9818-90DD4B666C46}" type="slidenum">
              <a:rPr lang="en-US" smtClean="0"/>
              <a:pPr/>
              <a:t>30</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9775" y="1440119"/>
            <a:ext cx="3658994" cy="2743200"/>
          </a:xfrm>
          <a:prstGeom prst="rect">
            <a:avLst/>
          </a:prstGeom>
        </p:spPr>
      </p:pic>
      <p:pic>
        <p:nvPicPr>
          <p:cNvPr id="13"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6">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809615299"/>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fik 34">
            <a:extLst>
              <a:ext uri="{FF2B5EF4-FFF2-40B4-BE49-F238E27FC236}">
                <a16:creationId xmlns:a16="http://schemas.microsoft.com/office/drawing/2014/main" xmlns="" id="{284BD0CB-4E5B-2803-671A-E32F5F36CFF7}"/>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38" name="Grafik 37">
            <a:extLst>
              <a:ext uri="{FF2B5EF4-FFF2-40B4-BE49-F238E27FC236}">
                <a16:creationId xmlns:a16="http://schemas.microsoft.com/office/drawing/2014/main" xmlns="" id="{31722F35-AA0A-2133-5619-98A572A750DF}"/>
              </a:ext>
            </a:extLst>
          </p:cNvPr>
          <p:cNvPicPr>
            <a:picLocks noChangeAspect="1"/>
          </p:cNvPicPr>
          <p:nvPr/>
        </p:nvPicPr>
        <p:blipFill rotWithShape="1">
          <a:blip r:embed="rId4"/>
          <a:srcRect b="38128"/>
          <a:stretch/>
        </p:blipFill>
        <p:spPr>
          <a:xfrm>
            <a:off x="0" y="109538"/>
            <a:ext cx="7934325" cy="430213"/>
          </a:xfrm>
          <a:prstGeom prst="rect">
            <a:avLst/>
          </a:prstGeom>
        </p:spPr>
      </p:pic>
      <p:sp>
        <p:nvSpPr>
          <p:cNvPr id="39" name="Rechteck 43">
            <a:extLst>
              <a:ext uri="{FF2B5EF4-FFF2-40B4-BE49-F238E27FC236}">
                <a16:creationId xmlns:a16="http://schemas.microsoft.com/office/drawing/2014/main" xmlns="" id="{5E1B9F82-EFE4-DD66-E9CC-19DB2BC262BE}"/>
              </a:ext>
            </a:extLst>
          </p:cNvPr>
          <p:cNvSpPr/>
          <p:nvPr/>
        </p:nvSpPr>
        <p:spPr>
          <a:xfrm>
            <a:off x="0" y="0"/>
            <a:ext cx="2094676" cy="307777"/>
          </a:xfrm>
          <a:prstGeom prst="rect">
            <a:avLst/>
          </a:prstGeom>
        </p:spPr>
        <p:txBody>
          <a:bodyPr wrap="none">
            <a:spAutoFit/>
          </a:bodyPr>
          <a:lstStyle/>
          <a:p>
            <a:r>
              <a:rPr lang="de-DE" sz="1400" b="1" i="1" dirty="0">
                <a:solidFill>
                  <a:schemeClr val="accent2">
                    <a:lumMod val="75000"/>
                  </a:schemeClr>
                </a:solidFill>
                <a:latin typeface="Cambria" pitchFamily="18" charset="0"/>
                <a:ea typeface="Cambria" pitchFamily="18" charset="0"/>
                <a:cs typeface="Arial" panose="020B0604020202020204" pitchFamily="34" charset="0"/>
              </a:rPr>
              <a:t>C02 – Happel/Pollmann</a:t>
            </a:r>
          </a:p>
        </p:txBody>
      </p:sp>
      <p:sp>
        <p:nvSpPr>
          <p:cNvPr id="40" name="Title 1">
            <a:extLst>
              <a:ext uri="{FF2B5EF4-FFF2-40B4-BE49-F238E27FC236}">
                <a16:creationId xmlns:a16="http://schemas.microsoft.com/office/drawing/2014/main" xmlns="" id="{3D8CB058-1AA3-0139-64F4-E4EF3FB6FDEC}"/>
              </a:ext>
            </a:extLst>
          </p:cNvPr>
          <p:cNvSpPr txBox="1">
            <a:spLocks/>
          </p:cNvSpPr>
          <p:nvPr/>
        </p:nvSpPr>
        <p:spPr>
          <a:xfrm>
            <a:off x="457200" y="0"/>
            <a:ext cx="8229600" cy="85725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j-cs"/>
              </a:rPr>
              <a:t>APPENDIX</a:t>
            </a:r>
            <a:endParaRPr kumimoji="0" lang="en-US" sz="28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pic>
        <p:nvPicPr>
          <p:cNvPr id="2" name="Picture 1"/>
          <p:cNvPicPr>
            <a:picLocks noChangeAspect="1"/>
          </p:cNvPicPr>
          <p:nvPr/>
        </p:nvPicPr>
        <p:blipFill>
          <a:blip r:embed="rId5"/>
          <a:stretch>
            <a:fillRect/>
          </a:stretch>
        </p:blipFill>
        <p:spPr>
          <a:xfrm>
            <a:off x="2148209" y="1145266"/>
            <a:ext cx="4894658" cy="3580026"/>
          </a:xfrm>
          <a:prstGeom prst="rect">
            <a:avLst/>
          </a:prstGeom>
        </p:spPr>
      </p:pic>
      <p:sp>
        <p:nvSpPr>
          <p:cNvPr id="22" name="Title 3"/>
          <p:cNvSpPr txBox="1">
            <a:spLocks/>
          </p:cNvSpPr>
          <p:nvPr/>
        </p:nvSpPr>
        <p:spPr>
          <a:xfrm>
            <a:off x="346717" y="623178"/>
            <a:ext cx="1801492" cy="527462"/>
          </a:xfrm>
          <a:prstGeom prst="rect">
            <a:avLst/>
          </a:prstGeom>
        </p:spPr>
        <p:txBody>
          <a:bodyPr vert="horz" lIns="91439" tIns="45720" rIns="91439" bIns="45720" anchor="b">
            <a:noAutofit/>
          </a:bodyPr>
          <a:lstStyle/>
          <a:p>
            <a:pPr>
              <a:spcBef>
                <a:spcPct val="0"/>
              </a:spcBef>
              <a:defRPr/>
            </a:pPr>
            <a:r>
              <a:rPr lang="en-US" sz="2000" b="1" cap="small" dirty="0" smtClean="0">
                <a:solidFill>
                  <a:schemeClr val="tx2"/>
                </a:solidFill>
                <a:latin typeface="Cambria" pitchFamily="18" charset="0"/>
                <a:ea typeface="Cambria" pitchFamily="18" charset="0"/>
                <a:cs typeface="+mj-cs"/>
              </a:rPr>
              <a:t>ELECTRODE</a:t>
            </a:r>
            <a:endParaRPr lang="en-US" sz="2000" b="1" cap="small" dirty="0">
              <a:solidFill>
                <a:schemeClr val="tx2"/>
              </a:solidFill>
              <a:latin typeface="Cambria" pitchFamily="18" charset="0"/>
              <a:ea typeface="Cambria" pitchFamily="18" charset="0"/>
              <a:cs typeface="+mj-cs"/>
            </a:endParaRPr>
          </a:p>
        </p:txBody>
      </p:sp>
      <p:sp>
        <p:nvSpPr>
          <p:cNvPr id="23"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3" name="Slide Number Placeholder 2"/>
          <p:cNvSpPr>
            <a:spLocks noGrp="1"/>
          </p:cNvSpPr>
          <p:nvPr>
            <p:ph type="sldNum" sz="quarter" idx="12"/>
          </p:nvPr>
        </p:nvSpPr>
        <p:spPr/>
        <p:txBody>
          <a:bodyPr/>
          <a:lstStyle/>
          <a:p>
            <a:fld id="{5134D717-9C71-40EE-9818-90DD4B666C46}" type="slidenum">
              <a:rPr lang="en-US" smtClean="0"/>
              <a:pPr/>
              <a:t>31</a:t>
            </a:fld>
            <a:endParaRPr lang="en-US" dirty="0"/>
          </a:p>
        </p:txBody>
      </p:sp>
      <p:pic>
        <p:nvPicPr>
          <p:cNvPr id="10" name="Grafik 27">
            <a:extLst>
              <a:ext uri="{FF2B5EF4-FFF2-40B4-BE49-F238E27FC236}">
                <a16:creationId xmlns:a16="http://schemas.microsoft.com/office/drawing/2014/main" xmlns="" id="{BEF79C44-2B2D-10F0-1CB0-9A15181D9BB6}"/>
              </a:ext>
            </a:extLst>
          </p:cNvPr>
          <p:cNvPicPr>
            <a:picLocks noChangeAspect="1"/>
          </p:cNvPicPr>
          <p:nvPr/>
        </p:nvPicPr>
        <p:blipFill rotWithShape="1">
          <a:blip r:embed="rId6">
            <a:duotone>
              <a:schemeClr val="accent6">
                <a:shade val="45000"/>
                <a:satMod val="135000"/>
              </a:schemeClr>
              <a:prstClr val="white"/>
            </a:duotone>
          </a:blip>
          <a:srcRect l="62512" b="59042"/>
          <a:stretch/>
        </p:blipFill>
        <p:spPr>
          <a:xfrm>
            <a:off x="7620000" y="121237"/>
            <a:ext cx="648676" cy="274512"/>
          </a:xfrm>
          <a:prstGeom prst="rect">
            <a:avLst/>
          </a:prstGeom>
        </p:spPr>
      </p:pic>
    </p:spTree>
    <p:extLst>
      <p:ext uri="{BB962C8B-B14F-4D97-AF65-F5344CB8AC3E}">
        <p14:creationId xmlns:p14="http://schemas.microsoft.com/office/powerpoint/2010/main" val="2241340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46" name="Rechteck 4">
            <a:extLst>
              <a:ext uri="{FF2B5EF4-FFF2-40B4-BE49-F238E27FC236}">
                <a16:creationId xmlns:a16="http://schemas.microsoft.com/office/drawing/2014/main" xmlns="" id="{752D5E9A-88B3-D548-AFA8-91639578AE30}"/>
              </a:ext>
            </a:extLst>
          </p:cNvPr>
          <p:cNvSpPr/>
          <p:nvPr/>
        </p:nvSpPr>
        <p:spPr>
          <a:xfrm>
            <a:off x="0" y="4887483"/>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11" name="Title 1"/>
          <p:cNvSpPr txBox="1">
            <a:spLocks/>
          </p:cNvSpPr>
          <p:nvPr/>
        </p:nvSpPr>
        <p:spPr>
          <a:xfrm>
            <a:off x="457200" y="0"/>
            <a:ext cx="8229600" cy="85725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j-cs"/>
              </a:rPr>
              <a:t>PREVIOUS RESULTS</a:t>
            </a:r>
            <a:endParaRPr kumimoji="0" lang="en-US" sz="28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sp>
        <p:nvSpPr>
          <p:cNvPr id="2" name="Slide Number Placeholder 1"/>
          <p:cNvSpPr>
            <a:spLocks noGrp="1"/>
          </p:cNvSpPr>
          <p:nvPr>
            <p:ph type="sldNum" sz="quarter" idx="12"/>
          </p:nvPr>
        </p:nvSpPr>
        <p:spPr/>
        <p:txBody>
          <a:bodyPr/>
          <a:lstStyle/>
          <a:p>
            <a:fld id="{5134D717-9C71-40EE-9818-90DD4B666C46}" type="slidenum">
              <a:rPr lang="en-US" smtClean="0"/>
              <a:pPr/>
              <a:t>4</a:t>
            </a:fld>
            <a:endParaRPr lang="en-US" dirty="0"/>
          </a:p>
        </p:txBody>
      </p:sp>
      <p:pic>
        <p:nvPicPr>
          <p:cNvPr id="32"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5"/>
          <a:srcRect l="55740"/>
          <a:stretch/>
        </p:blipFill>
        <p:spPr>
          <a:xfrm>
            <a:off x="8027513" y="51470"/>
            <a:ext cx="216895" cy="548640"/>
          </a:xfrm>
          <a:prstGeom prst="rect">
            <a:avLst/>
          </a:prstGeom>
        </p:spPr>
      </p:pic>
      <p:pic>
        <p:nvPicPr>
          <p:cNvPr id="42" name="Grafik 46">
            <a:extLst>
              <a:ext uri="{FF2B5EF4-FFF2-40B4-BE49-F238E27FC236}">
                <a16:creationId xmlns="" xmlns:a16="http://schemas.microsoft.com/office/drawing/2014/main" id="{5C765372-E54A-0F5B-B5CF-FC042A1F643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p:blipFill>
        <p:spPr>
          <a:xfrm>
            <a:off x="4577543" y="1236865"/>
            <a:ext cx="2738123" cy="2053592"/>
          </a:xfrm>
          <a:prstGeom prst="rect">
            <a:avLst/>
          </a:prstGeom>
        </p:spPr>
      </p:pic>
      <p:sp>
        <p:nvSpPr>
          <p:cNvPr id="43" name="Textfeld 27">
            <a:extLst>
              <a:ext uri="{FF2B5EF4-FFF2-40B4-BE49-F238E27FC236}">
                <a16:creationId xmlns="" xmlns:a16="http://schemas.microsoft.com/office/drawing/2014/main" id="{8C7820AE-0056-293E-1090-F0D4FADE4CD8}"/>
              </a:ext>
            </a:extLst>
          </p:cNvPr>
          <p:cNvSpPr txBox="1"/>
          <p:nvPr/>
        </p:nvSpPr>
        <p:spPr>
          <a:xfrm>
            <a:off x="179512" y="550426"/>
            <a:ext cx="6679264" cy="369332"/>
          </a:xfrm>
          <a:prstGeom prst="rect">
            <a:avLst/>
          </a:prstGeom>
          <a:noFill/>
        </p:spPr>
        <p:txBody>
          <a:bodyPr wrap="none" rtlCol="0">
            <a:spAutoFit/>
          </a:bodyPr>
          <a:lstStyle/>
          <a:p>
            <a:r>
              <a:rPr lang="de-DE" sz="1800" u="sng" dirty="0" err="1">
                <a:latin typeface="Cambria" panose="02040503050406030204" pitchFamily="18" charset="0"/>
                <a:ea typeface="Cambria" panose="02040503050406030204" pitchFamily="18" charset="0"/>
              </a:rPr>
              <a:t>Mechanisms</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humans</a:t>
            </a:r>
            <a:r>
              <a:rPr lang="de-DE" sz="1800" u="sng" dirty="0">
                <a:latin typeface="Cambria" panose="02040503050406030204" pitchFamily="18" charset="0"/>
                <a:ea typeface="Cambria" panose="02040503050406030204" pitchFamily="18" charset="0"/>
              </a:rPr>
              <a:t>‘ and </a:t>
            </a:r>
            <a:r>
              <a:rPr lang="de-DE" sz="1800" u="sng" dirty="0" err="1">
                <a:latin typeface="Cambria" panose="02040503050406030204" pitchFamily="18" charset="0"/>
                <a:ea typeface="Cambria" panose="02040503050406030204" pitchFamily="18" charset="0"/>
              </a:rPr>
              <a:t>gerbils</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patch-leaving</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decisions</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obey</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to</a:t>
            </a:r>
            <a:r>
              <a:rPr lang="de-DE" sz="1800" u="sng" dirty="0">
                <a:latin typeface="Cambria" panose="02040503050406030204" pitchFamily="18" charset="0"/>
                <a:ea typeface="Cambria" panose="02040503050406030204" pitchFamily="18" charset="0"/>
              </a:rPr>
              <a:t>:</a:t>
            </a:r>
          </a:p>
        </p:txBody>
      </p:sp>
      <p:pic>
        <p:nvPicPr>
          <p:cNvPr id="44" name="Grafik 58">
            <a:extLst>
              <a:ext uri="{FF2B5EF4-FFF2-40B4-BE49-F238E27FC236}">
                <a16:creationId xmlns="" xmlns:a16="http://schemas.microsoft.com/office/drawing/2014/main" id="{0CEA0FF9-EA53-D0AE-F2B6-F7489954700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p:blipFill>
        <p:spPr>
          <a:xfrm>
            <a:off x="1440098" y="1236865"/>
            <a:ext cx="2780133" cy="2085100"/>
          </a:xfrm>
          <a:prstGeom prst="rect">
            <a:avLst/>
          </a:prstGeom>
        </p:spPr>
      </p:pic>
      <p:sp>
        <p:nvSpPr>
          <p:cNvPr id="45" name="Rechteck 56">
            <a:extLst>
              <a:ext uri="{FF2B5EF4-FFF2-40B4-BE49-F238E27FC236}">
                <a16:creationId xmlns="" xmlns:a16="http://schemas.microsoft.com/office/drawing/2014/main" id="{FB7B5F64-623C-E337-191C-7F544562F1B0}"/>
              </a:ext>
            </a:extLst>
          </p:cNvPr>
          <p:cNvSpPr/>
          <p:nvPr/>
        </p:nvSpPr>
        <p:spPr>
          <a:xfrm>
            <a:off x="1826046" y="1490402"/>
            <a:ext cx="343405" cy="1052922"/>
          </a:xfrm>
          <a:prstGeom prst="rect">
            <a:avLst/>
          </a:prstGeom>
          <a:solidFill>
            <a:srgbClr val="FFFF00">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7" name="Rechteck 57">
            <a:extLst>
              <a:ext uri="{FF2B5EF4-FFF2-40B4-BE49-F238E27FC236}">
                <a16:creationId xmlns="" xmlns:a16="http://schemas.microsoft.com/office/drawing/2014/main" id="{60E2BE70-9752-C656-5BF4-E51009231744}"/>
              </a:ext>
            </a:extLst>
          </p:cNvPr>
          <p:cNvSpPr/>
          <p:nvPr/>
        </p:nvSpPr>
        <p:spPr>
          <a:xfrm>
            <a:off x="2169451" y="2174395"/>
            <a:ext cx="343405" cy="870310"/>
          </a:xfrm>
          <a:prstGeom prst="rect">
            <a:avLst/>
          </a:prstGeom>
          <a:solidFill>
            <a:srgbClr val="F16043">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8" name="Textfeld 47">
            <a:extLst>
              <a:ext uri="{FF2B5EF4-FFF2-40B4-BE49-F238E27FC236}">
                <a16:creationId xmlns="" xmlns:a16="http://schemas.microsoft.com/office/drawing/2014/main" id="{E4AFAB3A-2BA4-82F2-1D6A-D4BE9C4B3E17}"/>
              </a:ext>
            </a:extLst>
          </p:cNvPr>
          <p:cNvSpPr txBox="1"/>
          <p:nvPr/>
        </p:nvSpPr>
        <p:spPr>
          <a:xfrm>
            <a:off x="324915" y="978743"/>
            <a:ext cx="2706190" cy="246221"/>
          </a:xfrm>
          <a:prstGeom prst="rect">
            <a:avLst/>
          </a:prstGeom>
          <a:noFill/>
        </p:spPr>
        <p:txBody>
          <a:bodyPr wrap="none" rtlCol="0">
            <a:spAutoFit/>
          </a:bodyPr>
          <a:lstStyle/>
          <a:p>
            <a:r>
              <a:rPr lang="de-DE" sz="1000" dirty="0">
                <a:latin typeface="Cambria" panose="02040503050406030204" pitchFamily="18" charset="0"/>
                <a:ea typeface="Cambria" panose="02040503050406030204" pitchFamily="18" charset="0"/>
              </a:rPr>
              <a:t>1) </a:t>
            </a:r>
            <a:r>
              <a:rPr lang="de-DE" sz="1000" dirty="0" smtClean="0">
                <a:latin typeface="Cambria" panose="02040503050406030204" pitchFamily="18" charset="0"/>
                <a:ea typeface="Cambria" panose="02040503050406030204" pitchFamily="18" charset="0"/>
              </a:rPr>
              <a:t>Building </a:t>
            </a:r>
            <a:r>
              <a:rPr lang="de-DE" sz="1000" dirty="0">
                <a:latin typeface="Cambria" panose="02040503050406030204" pitchFamily="18" charset="0"/>
                <a:ea typeface="Cambria" panose="02040503050406030204" pitchFamily="18" charset="0"/>
              </a:rPr>
              <a:t>subgroups based on median GUTs </a:t>
            </a:r>
          </a:p>
        </p:txBody>
      </p:sp>
      <p:pic>
        <p:nvPicPr>
          <p:cNvPr id="49" name="Grafik 61" descr="Ein Bild, das Text, Gerät, Screenshot enthält.&#10;&#10;Automatisch generierte Beschreibung">
            <a:extLst>
              <a:ext uri="{FF2B5EF4-FFF2-40B4-BE49-F238E27FC236}">
                <a16:creationId xmlns="" xmlns:a16="http://schemas.microsoft.com/office/drawing/2014/main" id="{3EFCD769-FED2-CB70-C856-FCF10BE3599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51400" y="3227317"/>
            <a:ext cx="5004633" cy="1550731"/>
          </a:xfrm>
          <a:prstGeom prst="rect">
            <a:avLst/>
          </a:prstGeom>
        </p:spPr>
      </p:pic>
      <p:sp>
        <p:nvSpPr>
          <p:cNvPr id="50" name="Oval 49">
            <a:extLst>
              <a:ext uri="{FF2B5EF4-FFF2-40B4-BE49-F238E27FC236}">
                <a16:creationId xmlns="" xmlns:a16="http://schemas.microsoft.com/office/drawing/2014/main" id="{C2963B6A-3770-332D-3645-5B6D9136B794}"/>
              </a:ext>
            </a:extLst>
          </p:cNvPr>
          <p:cNvSpPr/>
          <p:nvPr/>
        </p:nvSpPr>
        <p:spPr>
          <a:xfrm>
            <a:off x="4871161" y="4068143"/>
            <a:ext cx="1436132" cy="465315"/>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1" name="Rechteck 64">
            <a:extLst>
              <a:ext uri="{FF2B5EF4-FFF2-40B4-BE49-F238E27FC236}">
                <a16:creationId xmlns="" xmlns:a16="http://schemas.microsoft.com/office/drawing/2014/main" id="{6A6EF369-64D6-7581-5774-74ABD6A40BC7}"/>
              </a:ext>
            </a:extLst>
          </p:cNvPr>
          <p:cNvSpPr/>
          <p:nvPr/>
        </p:nvSpPr>
        <p:spPr>
          <a:xfrm>
            <a:off x="4932132" y="1897562"/>
            <a:ext cx="343405" cy="746195"/>
          </a:xfrm>
          <a:prstGeom prst="rect">
            <a:avLst/>
          </a:prstGeom>
          <a:solidFill>
            <a:srgbClr val="FFFF00">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2" name="Rechteck 66">
            <a:extLst>
              <a:ext uri="{FF2B5EF4-FFF2-40B4-BE49-F238E27FC236}">
                <a16:creationId xmlns="" xmlns:a16="http://schemas.microsoft.com/office/drawing/2014/main" id="{5F460C48-8765-D6FB-B87D-4D8A7E822782}"/>
              </a:ext>
            </a:extLst>
          </p:cNvPr>
          <p:cNvSpPr/>
          <p:nvPr/>
        </p:nvSpPr>
        <p:spPr>
          <a:xfrm>
            <a:off x="5275537" y="2329836"/>
            <a:ext cx="343405" cy="652891"/>
          </a:xfrm>
          <a:prstGeom prst="rect">
            <a:avLst/>
          </a:prstGeom>
          <a:solidFill>
            <a:srgbClr val="F16043">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9" name="Textfeld 8">
            <a:extLst>
              <a:ext uri="{FF2B5EF4-FFF2-40B4-BE49-F238E27FC236}">
                <a16:creationId xmlns="" xmlns:a16="http://schemas.microsoft.com/office/drawing/2014/main" id="{84086654-3BD4-F90C-2D1A-A3C8FAA78CF9}"/>
              </a:ext>
            </a:extLst>
          </p:cNvPr>
          <p:cNvSpPr txBox="1"/>
          <p:nvPr/>
        </p:nvSpPr>
        <p:spPr>
          <a:xfrm>
            <a:off x="6102308" y="1473495"/>
            <a:ext cx="445956" cy="184666"/>
          </a:xfrm>
          <a:prstGeom prst="rect">
            <a:avLst/>
          </a:prstGeom>
          <a:noFill/>
        </p:spPr>
        <p:txBody>
          <a:bodyPr wrap="none" rtlCol="0">
            <a:spAutoFit/>
          </a:bodyPr>
          <a:lstStyle/>
          <a:p>
            <a:r>
              <a:rPr lang="de-DE" sz="600" b="1" i="1" dirty="0" err="1">
                <a:latin typeface="Cambria" panose="02040503050406030204" pitchFamily="18" charset="0"/>
                <a:ea typeface="Cambria" panose="02040503050406030204" pitchFamily="18" charset="0"/>
              </a:rPr>
              <a:t>Gerbils</a:t>
            </a:r>
            <a:endParaRPr lang="de-DE" sz="600" b="1" dirty="0">
              <a:latin typeface="Cambria" panose="02040503050406030204" pitchFamily="18" charset="0"/>
              <a:ea typeface="Cambria" panose="02040503050406030204" pitchFamily="18" charset="0"/>
            </a:endParaRPr>
          </a:p>
        </p:txBody>
      </p:sp>
      <p:sp>
        <p:nvSpPr>
          <p:cNvPr id="20" name="Textfeld 7">
            <a:extLst>
              <a:ext uri="{FF2B5EF4-FFF2-40B4-BE49-F238E27FC236}">
                <a16:creationId xmlns="" xmlns:a16="http://schemas.microsoft.com/office/drawing/2014/main" id="{42BB7D90-8FD4-838D-7F64-C05DCC858503}"/>
              </a:ext>
            </a:extLst>
          </p:cNvPr>
          <p:cNvSpPr txBox="1"/>
          <p:nvPr/>
        </p:nvSpPr>
        <p:spPr>
          <a:xfrm>
            <a:off x="3010648" y="1496439"/>
            <a:ext cx="482824" cy="184666"/>
          </a:xfrm>
          <a:prstGeom prst="rect">
            <a:avLst/>
          </a:prstGeom>
          <a:noFill/>
        </p:spPr>
        <p:txBody>
          <a:bodyPr wrap="none" rtlCol="0">
            <a:spAutoFit/>
          </a:bodyPr>
          <a:lstStyle/>
          <a:p>
            <a:r>
              <a:rPr lang="de-DE" sz="600" b="1" i="1" dirty="0" err="1">
                <a:latin typeface="Cambria" panose="02040503050406030204" pitchFamily="18" charset="0"/>
                <a:ea typeface="Cambria" panose="02040503050406030204" pitchFamily="18" charset="0"/>
              </a:rPr>
              <a:t>Humans</a:t>
            </a:r>
            <a:endParaRPr lang="de-DE" sz="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685897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48" grpId="0"/>
      <p:bldP spid="50" grpId="0" animBg="1"/>
      <p:bldP spid="51" grpId="0" animBg="1"/>
      <p:bldP spid="52" grpId="0" animBg="1"/>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46" name="Rechteck 4">
            <a:extLst>
              <a:ext uri="{FF2B5EF4-FFF2-40B4-BE49-F238E27FC236}">
                <a16:creationId xmlns:a16="http://schemas.microsoft.com/office/drawing/2014/main" xmlns="" id="{752D5E9A-88B3-D548-AFA8-91639578AE30}"/>
              </a:ext>
            </a:extLst>
          </p:cNvPr>
          <p:cNvSpPr/>
          <p:nvPr/>
        </p:nvSpPr>
        <p:spPr>
          <a:xfrm>
            <a:off x="5253" y="4951140"/>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11" name="Title 1"/>
          <p:cNvSpPr txBox="1">
            <a:spLocks/>
          </p:cNvSpPr>
          <p:nvPr/>
        </p:nvSpPr>
        <p:spPr>
          <a:xfrm>
            <a:off x="457200" y="0"/>
            <a:ext cx="8229600" cy="85725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j-cs"/>
              </a:rPr>
              <a:t>PREVIOUS RESULTS</a:t>
            </a:r>
            <a:endParaRPr kumimoji="0" lang="en-US" sz="28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sp>
        <p:nvSpPr>
          <p:cNvPr id="2" name="Slide Number Placeholder 1"/>
          <p:cNvSpPr>
            <a:spLocks noGrp="1"/>
          </p:cNvSpPr>
          <p:nvPr>
            <p:ph type="sldNum" sz="quarter" idx="12"/>
          </p:nvPr>
        </p:nvSpPr>
        <p:spPr/>
        <p:txBody>
          <a:bodyPr/>
          <a:lstStyle/>
          <a:p>
            <a:fld id="{5134D717-9C71-40EE-9818-90DD4B666C46}" type="slidenum">
              <a:rPr lang="en-US" smtClean="0"/>
              <a:pPr/>
              <a:t>5</a:t>
            </a:fld>
            <a:endParaRPr lang="en-US" dirty="0"/>
          </a:p>
        </p:txBody>
      </p:sp>
      <p:pic>
        <p:nvPicPr>
          <p:cNvPr id="32"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5"/>
          <a:srcRect l="55740"/>
          <a:stretch/>
        </p:blipFill>
        <p:spPr>
          <a:xfrm>
            <a:off x="8027513" y="51470"/>
            <a:ext cx="216895" cy="548640"/>
          </a:xfrm>
          <a:prstGeom prst="rect">
            <a:avLst/>
          </a:prstGeom>
        </p:spPr>
      </p:pic>
      <p:sp>
        <p:nvSpPr>
          <p:cNvPr id="43" name="Textfeld 27">
            <a:extLst>
              <a:ext uri="{FF2B5EF4-FFF2-40B4-BE49-F238E27FC236}">
                <a16:creationId xmlns="" xmlns:a16="http://schemas.microsoft.com/office/drawing/2014/main" id="{8C7820AE-0056-293E-1090-F0D4FADE4CD8}"/>
              </a:ext>
            </a:extLst>
          </p:cNvPr>
          <p:cNvSpPr txBox="1"/>
          <p:nvPr/>
        </p:nvSpPr>
        <p:spPr>
          <a:xfrm>
            <a:off x="179512" y="550426"/>
            <a:ext cx="6679264" cy="369332"/>
          </a:xfrm>
          <a:prstGeom prst="rect">
            <a:avLst/>
          </a:prstGeom>
          <a:noFill/>
        </p:spPr>
        <p:txBody>
          <a:bodyPr wrap="none" rtlCol="0">
            <a:spAutoFit/>
          </a:bodyPr>
          <a:lstStyle/>
          <a:p>
            <a:r>
              <a:rPr lang="de-DE" sz="1800" u="sng" dirty="0" err="1">
                <a:latin typeface="Cambria" panose="02040503050406030204" pitchFamily="18" charset="0"/>
                <a:ea typeface="Cambria" panose="02040503050406030204" pitchFamily="18" charset="0"/>
              </a:rPr>
              <a:t>Mechanisms</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humans</a:t>
            </a:r>
            <a:r>
              <a:rPr lang="de-DE" sz="1800" u="sng" dirty="0">
                <a:latin typeface="Cambria" panose="02040503050406030204" pitchFamily="18" charset="0"/>
                <a:ea typeface="Cambria" panose="02040503050406030204" pitchFamily="18" charset="0"/>
              </a:rPr>
              <a:t>‘ and </a:t>
            </a:r>
            <a:r>
              <a:rPr lang="de-DE" sz="1800" u="sng" dirty="0" err="1">
                <a:latin typeface="Cambria" panose="02040503050406030204" pitchFamily="18" charset="0"/>
                <a:ea typeface="Cambria" panose="02040503050406030204" pitchFamily="18" charset="0"/>
              </a:rPr>
              <a:t>gerbils</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patch-leaving</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decisions</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obey</a:t>
            </a:r>
            <a:r>
              <a:rPr lang="de-DE" sz="1800" u="sng" dirty="0">
                <a:latin typeface="Cambria" panose="02040503050406030204" pitchFamily="18" charset="0"/>
                <a:ea typeface="Cambria" panose="02040503050406030204" pitchFamily="18" charset="0"/>
              </a:rPr>
              <a:t> </a:t>
            </a:r>
            <a:r>
              <a:rPr lang="de-DE" sz="1800" u="sng" dirty="0" err="1">
                <a:latin typeface="Cambria" panose="02040503050406030204" pitchFamily="18" charset="0"/>
                <a:ea typeface="Cambria" panose="02040503050406030204" pitchFamily="18" charset="0"/>
              </a:rPr>
              <a:t>to</a:t>
            </a:r>
            <a:r>
              <a:rPr lang="de-DE" sz="1800" u="sng" dirty="0">
                <a:latin typeface="Cambria" panose="02040503050406030204" pitchFamily="18" charset="0"/>
                <a:ea typeface="Cambria" panose="02040503050406030204" pitchFamily="18" charset="0"/>
              </a:rPr>
              <a:t>:</a:t>
            </a:r>
          </a:p>
        </p:txBody>
      </p:sp>
      <p:sp>
        <p:nvSpPr>
          <p:cNvPr id="19" name="Textfeld 48">
            <a:extLst>
              <a:ext uri="{FF2B5EF4-FFF2-40B4-BE49-F238E27FC236}">
                <a16:creationId xmlns="" xmlns:a16="http://schemas.microsoft.com/office/drawing/2014/main" id="{43D13C3A-BB0B-48B9-197C-379B45D4C5D2}"/>
              </a:ext>
            </a:extLst>
          </p:cNvPr>
          <p:cNvSpPr txBox="1"/>
          <p:nvPr/>
        </p:nvSpPr>
        <p:spPr>
          <a:xfrm>
            <a:off x="285247" y="915566"/>
            <a:ext cx="5216493" cy="246221"/>
          </a:xfrm>
          <a:prstGeom prst="rect">
            <a:avLst/>
          </a:prstGeom>
          <a:noFill/>
        </p:spPr>
        <p:txBody>
          <a:bodyPr wrap="none" rtlCol="0">
            <a:spAutoFit/>
          </a:bodyPr>
          <a:lstStyle/>
          <a:p>
            <a:r>
              <a:rPr lang="de-DE" sz="1000" dirty="0">
                <a:latin typeface="Cambria" panose="02040503050406030204" pitchFamily="18" charset="0"/>
                <a:ea typeface="Cambria" panose="02040503050406030204" pitchFamily="18" charset="0"/>
              </a:rPr>
              <a:t>2) </a:t>
            </a:r>
            <a:r>
              <a:rPr lang="de-DE" sz="1000" dirty="0" err="1">
                <a:latin typeface="Cambria" panose="02040503050406030204" pitchFamily="18" charset="0"/>
                <a:ea typeface="Cambria" panose="02040503050406030204" pitchFamily="18" charset="0"/>
              </a:rPr>
              <a:t>Incremental</a:t>
            </a:r>
            <a:r>
              <a:rPr lang="de-DE" sz="1000" dirty="0">
                <a:latin typeface="Cambria" panose="02040503050406030204" pitchFamily="18" charset="0"/>
                <a:ea typeface="Cambria" panose="02040503050406030204" pitchFamily="18" charset="0"/>
              </a:rPr>
              <a:t> </a:t>
            </a:r>
            <a:r>
              <a:rPr lang="de-DE" sz="1000" dirty="0" err="1">
                <a:latin typeface="Cambria" panose="02040503050406030204" pitchFamily="18" charset="0"/>
                <a:ea typeface="Cambria" panose="02040503050406030204" pitchFamily="18" charset="0"/>
              </a:rPr>
              <a:t>mechanism</a:t>
            </a:r>
            <a:r>
              <a:rPr lang="de-DE" sz="1000" dirty="0">
                <a:latin typeface="Cambria" panose="02040503050406030204" pitchFamily="18" charset="0"/>
                <a:ea typeface="Cambria" panose="02040503050406030204" pitchFamily="18" charset="0"/>
              </a:rPr>
              <a:t> </a:t>
            </a:r>
            <a:r>
              <a:rPr lang="de-DE" sz="1000" dirty="0" err="1">
                <a:latin typeface="Cambria" panose="02040503050406030204" pitchFamily="18" charset="0"/>
                <a:ea typeface="Cambria" panose="02040503050406030204" pitchFamily="18" charset="0"/>
              </a:rPr>
              <a:t>postpones</a:t>
            </a:r>
            <a:r>
              <a:rPr lang="de-DE" sz="1000" dirty="0">
                <a:latin typeface="Cambria" panose="02040503050406030204" pitchFamily="18" charset="0"/>
                <a:ea typeface="Cambria" panose="02040503050406030204" pitchFamily="18" charset="0"/>
              </a:rPr>
              <a:t> </a:t>
            </a:r>
            <a:r>
              <a:rPr lang="de-DE" sz="1000" dirty="0" err="1">
                <a:latin typeface="Cambria" panose="02040503050406030204" pitchFamily="18" charset="0"/>
                <a:ea typeface="Cambria" panose="02040503050406030204" pitchFamily="18" charset="0"/>
              </a:rPr>
              <a:t>patch-leaving</a:t>
            </a:r>
            <a:r>
              <a:rPr lang="de-DE" sz="1000" dirty="0">
                <a:latin typeface="Cambria" panose="02040503050406030204" pitchFamily="18" charset="0"/>
                <a:ea typeface="Cambria" panose="02040503050406030204" pitchFamily="18" charset="0"/>
              </a:rPr>
              <a:t> in </a:t>
            </a:r>
            <a:r>
              <a:rPr lang="de-DE" sz="1000" dirty="0" err="1">
                <a:latin typeface="Cambria" panose="02040503050406030204" pitchFamily="18" charset="0"/>
                <a:ea typeface="Cambria" panose="02040503050406030204" pitchFamily="18" charset="0"/>
              </a:rPr>
              <a:t>both</a:t>
            </a:r>
            <a:r>
              <a:rPr lang="de-DE" sz="1000" dirty="0">
                <a:latin typeface="Cambria" panose="02040503050406030204" pitchFamily="18" charset="0"/>
                <a:ea typeface="Cambria" panose="02040503050406030204" pitchFamily="18" charset="0"/>
              </a:rPr>
              <a:t> </a:t>
            </a:r>
            <a:r>
              <a:rPr lang="de-DE" sz="1000" dirty="0" err="1">
                <a:latin typeface="Cambria" panose="02040503050406030204" pitchFamily="18" charset="0"/>
                <a:ea typeface="Cambria" panose="02040503050406030204" pitchFamily="18" charset="0"/>
              </a:rPr>
              <a:t>species</a:t>
            </a:r>
            <a:r>
              <a:rPr lang="de-DE" sz="1000" dirty="0">
                <a:latin typeface="Cambria" panose="02040503050406030204" pitchFamily="18" charset="0"/>
                <a:ea typeface="Cambria" panose="02040503050406030204" pitchFamily="18" charset="0"/>
              </a:rPr>
              <a:t> (</a:t>
            </a:r>
            <a:r>
              <a:rPr lang="de-DE" sz="1000" dirty="0" err="1">
                <a:latin typeface="Cambria" panose="02040503050406030204" pitchFamily="18" charset="0"/>
                <a:ea typeface="Cambria" panose="02040503050406030204" pitchFamily="18" charset="0"/>
              </a:rPr>
              <a:t>see</a:t>
            </a:r>
            <a:r>
              <a:rPr lang="de-DE" sz="1000" dirty="0">
                <a:latin typeface="Cambria" panose="02040503050406030204" pitchFamily="18" charset="0"/>
                <a:ea typeface="Cambria" panose="02040503050406030204" pitchFamily="18" charset="0"/>
              </a:rPr>
              <a:t> </a:t>
            </a:r>
            <a:r>
              <a:rPr lang="de-DE" sz="1000" dirty="0" err="1">
                <a:latin typeface="Cambria" panose="02040503050406030204" pitchFamily="18" charset="0"/>
                <a:ea typeface="Cambria" panose="02040503050406030204" pitchFamily="18" charset="0"/>
              </a:rPr>
              <a:t>Lottem</a:t>
            </a:r>
            <a:r>
              <a:rPr lang="de-DE" sz="1000" dirty="0">
                <a:latin typeface="Cambria" panose="02040503050406030204" pitchFamily="18" charset="0"/>
                <a:ea typeface="Cambria" panose="02040503050406030204" pitchFamily="18" charset="0"/>
              </a:rPr>
              <a:t> et al., 2018)</a:t>
            </a:r>
          </a:p>
        </p:txBody>
      </p:sp>
      <p:pic>
        <p:nvPicPr>
          <p:cNvPr id="22" name="Grafik 42">
            <a:extLst>
              <a:ext uri="{FF2B5EF4-FFF2-40B4-BE49-F238E27FC236}">
                <a16:creationId xmlns="" xmlns:a16="http://schemas.microsoft.com/office/drawing/2014/main" id="{CAF675DC-EBF8-97BA-7E6A-BDDAA715485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p:blipFill>
        <p:spPr>
          <a:xfrm>
            <a:off x="335373" y="2947464"/>
            <a:ext cx="2738122" cy="2053591"/>
          </a:xfrm>
          <a:prstGeom prst="rect">
            <a:avLst/>
          </a:prstGeom>
        </p:spPr>
      </p:pic>
      <p:pic>
        <p:nvPicPr>
          <p:cNvPr id="23" name="Grafik 1" descr="Ein Bild, das Text, Screenshot, Reihe, Diagramm enthält.&#10;&#10;Automatisch generierte Beschreibung">
            <a:extLst>
              <a:ext uri="{FF2B5EF4-FFF2-40B4-BE49-F238E27FC236}">
                <a16:creationId xmlns="" xmlns:a16="http://schemas.microsoft.com/office/drawing/2014/main" id="{A862AC3F-F92F-19A6-D703-8A00BFF5723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40816" y="2024631"/>
            <a:ext cx="3020139" cy="2076628"/>
          </a:xfrm>
          <a:prstGeom prst="rect">
            <a:avLst/>
          </a:prstGeom>
        </p:spPr>
      </p:pic>
      <p:cxnSp>
        <p:nvCxnSpPr>
          <p:cNvPr id="24" name="Gerade Verbindung mit Pfeil 2">
            <a:extLst>
              <a:ext uri="{FF2B5EF4-FFF2-40B4-BE49-F238E27FC236}">
                <a16:creationId xmlns="" xmlns:a16="http://schemas.microsoft.com/office/drawing/2014/main" id="{D975A991-2D73-E049-F2E4-AFDDBE4BC9F6}"/>
              </a:ext>
            </a:extLst>
          </p:cNvPr>
          <p:cNvCxnSpPr/>
          <p:nvPr/>
        </p:nvCxnSpPr>
        <p:spPr>
          <a:xfrm>
            <a:off x="3429252" y="3075806"/>
            <a:ext cx="685548" cy="0"/>
          </a:xfrm>
          <a:prstGeom prst="straightConnector1">
            <a:avLst/>
          </a:prstGeom>
          <a:ln w="57150">
            <a:solidFill>
              <a:srgbClr val="585959"/>
            </a:solidFill>
            <a:tailEnd type="triangle"/>
          </a:ln>
        </p:spPr>
        <p:style>
          <a:lnRef idx="1">
            <a:schemeClr val="accent1"/>
          </a:lnRef>
          <a:fillRef idx="0">
            <a:schemeClr val="accent1"/>
          </a:fillRef>
          <a:effectRef idx="0">
            <a:schemeClr val="accent1"/>
          </a:effectRef>
          <a:fontRef idx="minor">
            <a:schemeClr val="tx1"/>
          </a:fontRef>
        </p:style>
      </p:cxnSp>
      <p:sp>
        <p:nvSpPr>
          <p:cNvPr id="28" name="Textfeld 5">
            <a:extLst>
              <a:ext uri="{FF2B5EF4-FFF2-40B4-BE49-F238E27FC236}">
                <a16:creationId xmlns="" xmlns:a16="http://schemas.microsoft.com/office/drawing/2014/main" id="{4EDAA9F7-E3E9-0695-5B3C-8DFDD2FF8287}"/>
              </a:ext>
            </a:extLst>
          </p:cNvPr>
          <p:cNvSpPr txBox="1"/>
          <p:nvPr/>
        </p:nvSpPr>
        <p:spPr>
          <a:xfrm>
            <a:off x="1985103" y="4352254"/>
            <a:ext cx="902811" cy="184666"/>
          </a:xfrm>
          <a:prstGeom prst="rect">
            <a:avLst/>
          </a:prstGeom>
          <a:noFill/>
        </p:spPr>
        <p:txBody>
          <a:bodyPr wrap="none" rtlCol="0">
            <a:spAutoFit/>
          </a:bodyPr>
          <a:lstStyle/>
          <a:p>
            <a:r>
              <a:rPr lang="de-DE" sz="600" i="1" dirty="0">
                <a:solidFill>
                  <a:srgbClr val="FFFEA3"/>
                </a:solidFill>
                <a:latin typeface="Arial Nova" panose="020B0504020202020204" pitchFamily="34" charset="0"/>
              </a:rPr>
              <a:t>Mean </a:t>
            </a:r>
            <a:r>
              <a:rPr lang="de-DE" sz="600" i="1" dirty="0" err="1">
                <a:solidFill>
                  <a:srgbClr val="FFFEA3"/>
                </a:solidFill>
                <a:latin typeface="Arial Nova" panose="020B0504020202020204" pitchFamily="34" charset="0"/>
              </a:rPr>
              <a:t>slope</a:t>
            </a:r>
            <a:r>
              <a:rPr lang="de-DE" sz="600" i="1" dirty="0">
                <a:solidFill>
                  <a:srgbClr val="FFFEA3"/>
                </a:solidFill>
                <a:latin typeface="Arial Nova" panose="020B0504020202020204" pitchFamily="34" charset="0"/>
              </a:rPr>
              <a:t> </a:t>
            </a:r>
            <a:r>
              <a:rPr lang="de-DE" sz="600" i="1" dirty="0" err="1">
                <a:solidFill>
                  <a:srgbClr val="FFFEA3"/>
                </a:solidFill>
                <a:latin typeface="Arial Nova" panose="020B0504020202020204" pitchFamily="34" charset="0"/>
              </a:rPr>
              <a:t>longGUT</a:t>
            </a:r>
            <a:endParaRPr lang="de-DE" sz="600" dirty="0">
              <a:solidFill>
                <a:srgbClr val="FFFEA3"/>
              </a:solidFill>
              <a:latin typeface="Arial Nova" panose="020B0504020202020204" pitchFamily="34" charset="0"/>
            </a:endParaRPr>
          </a:p>
        </p:txBody>
      </p:sp>
      <p:sp>
        <p:nvSpPr>
          <p:cNvPr id="31" name="Textfeld 6">
            <a:extLst>
              <a:ext uri="{FF2B5EF4-FFF2-40B4-BE49-F238E27FC236}">
                <a16:creationId xmlns="" xmlns:a16="http://schemas.microsoft.com/office/drawing/2014/main" id="{F52FBFF7-1A9D-72F3-DA6D-CCB89D5D0EC4}"/>
              </a:ext>
            </a:extLst>
          </p:cNvPr>
          <p:cNvSpPr txBox="1"/>
          <p:nvPr/>
        </p:nvSpPr>
        <p:spPr>
          <a:xfrm>
            <a:off x="1955171" y="4531957"/>
            <a:ext cx="902811" cy="184666"/>
          </a:xfrm>
          <a:prstGeom prst="rect">
            <a:avLst/>
          </a:prstGeom>
          <a:noFill/>
        </p:spPr>
        <p:txBody>
          <a:bodyPr wrap="none" rtlCol="0">
            <a:spAutoFit/>
          </a:bodyPr>
          <a:lstStyle/>
          <a:p>
            <a:r>
              <a:rPr lang="de-DE" sz="600" i="1" dirty="0">
                <a:solidFill>
                  <a:srgbClr val="F16043"/>
                </a:solidFill>
                <a:latin typeface="Arial Nova" panose="020B0504020202020204" pitchFamily="34" charset="0"/>
              </a:rPr>
              <a:t>Mean </a:t>
            </a:r>
            <a:r>
              <a:rPr lang="de-DE" sz="600" i="1" dirty="0" err="1">
                <a:solidFill>
                  <a:srgbClr val="F16043"/>
                </a:solidFill>
                <a:latin typeface="Arial Nova" panose="020B0504020202020204" pitchFamily="34" charset="0"/>
              </a:rPr>
              <a:t>slope</a:t>
            </a:r>
            <a:r>
              <a:rPr lang="de-DE" sz="600" i="1" dirty="0">
                <a:solidFill>
                  <a:srgbClr val="F16043"/>
                </a:solidFill>
                <a:latin typeface="Arial Nova" panose="020B0504020202020204" pitchFamily="34" charset="0"/>
              </a:rPr>
              <a:t> </a:t>
            </a:r>
            <a:r>
              <a:rPr lang="de-DE" sz="600" i="1" dirty="0" err="1">
                <a:solidFill>
                  <a:srgbClr val="F16043"/>
                </a:solidFill>
                <a:latin typeface="Arial Nova" panose="020B0504020202020204" pitchFamily="34" charset="0"/>
              </a:rPr>
              <a:t>longGUT</a:t>
            </a:r>
            <a:endParaRPr lang="de-DE" sz="600" dirty="0">
              <a:solidFill>
                <a:srgbClr val="F16043"/>
              </a:solidFill>
              <a:latin typeface="Arial Nova" panose="020B0504020202020204" pitchFamily="34" charset="0"/>
            </a:endParaRPr>
          </a:p>
        </p:txBody>
      </p:sp>
      <p:sp>
        <p:nvSpPr>
          <p:cNvPr id="34" name="Textfeld 8">
            <a:extLst>
              <a:ext uri="{FF2B5EF4-FFF2-40B4-BE49-F238E27FC236}">
                <a16:creationId xmlns="" xmlns:a16="http://schemas.microsoft.com/office/drawing/2014/main" id="{84086654-3BD4-F90C-2D1A-A3C8FAA78CF9}"/>
              </a:ext>
            </a:extLst>
          </p:cNvPr>
          <p:cNvSpPr txBox="1"/>
          <p:nvPr/>
        </p:nvSpPr>
        <p:spPr>
          <a:xfrm>
            <a:off x="716747" y="3245568"/>
            <a:ext cx="445956" cy="184666"/>
          </a:xfrm>
          <a:prstGeom prst="rect">
            <a:avLst/>
          </a:prstGeom>
          <a:noFill/>
        </p:spPr>
        <p:txBody>
          <a:bodyPr wrap="none" rtlCol="0">
            <a:spAutoFit/>
          </a:bodyPr>
          <a:lstStyle/>
          <a:p>
            <a:r>
              <a:rPr lang="de-DE" sz="600" b="1" i="1" dirty="0" err="1">
                <a:latin typeface="Cambria" panose="02040503050406030204" pitchFamily="18" charset="0"/>
                <a:ea typeface="Cambria" panose="02040503050406030204" pitchFamily="18" charset="0"/>
              </a:rPr>
              <a:t>Gerbils</a:t>
            </a:r>
            <a:endParaRPr lang="de-DE" sz="600" b="1" dirty="0">
              <a:latin typeface="Cambria" panose="02040503050406030204" pitchFamily="18" charset="0"/>
              <a:ea typeface="Cambria" panose="02040503050406030204" pitchFamily="18" charset="0"/>
            </a:endParaRPr>
          </a:p>
        </p:txBody>
      </p:sp>
      <p:pic>
        <p:nvPicPr>
          <p:cNvPr id="35" name="Grafik 41">
            <a:extLst>
              <a:ext uri="{FF2B5EF4-FFF2-40B4-BE49-F238E27FC236}">
                <a16:creationId xmlns="" xmlns:a16="http://schemas.microsoft.com/office/drawing/2014/main" id="{EEA3D604-68B5-8475-DFC3-7E17D247A54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p:blipFill>
        <p:spPr>
          <a:xfrm>
            <a:off x="335373" y="1131590"/>
            <a:ext cx="2738122" cy="2053591"/>
          </a:xfrm>
          <a:prstGeom prst="rect">
            <a:avLst/>
          </a:prstGeom>
        </p:spPr>
      </p:pic>
      <p:sp>
        <p:nvSpPr>
          <p:cNvPr id="36" name="Textfeld 3">
            <a:extLst>
              <a:ext uri="{FF2B5EF4-FFF2-40B4-BE49-F238E27FC236}">
                <a16:creationId xmlns="" xmlns:a16="http://schemas.microsoft.com/office/drawing/2014/main" id="{28B91B58-ACA6-8201-A5CB-64BBC0883B4B}"/>
              </a:ext>
            </a:extLst>
          </p:cNvPr>
          <p:cNvSpPr txBox="1"/>
          <p:nvPr/>
        </p:nvSpPr>
        <p:spPr>
          <a:xfrm>
            <a:off x="1882273" y="2505205"/>
            <a:ext cx="928459" cy="184666"/>
          </a:xfrm>
          <a:prstGeom prst="rect">
            <a:avLst/>
          </a:prstGeom>
          <a:noFill/>
        </p:spPr>
        <p:txBody>
          <a:bodyPr wrap="none" rtlCol="0">
            <a:spAutoFit/>
          </a:bodyPr>
          <a:lstStyle/>
          <a:p>
            <a:r>
              <a:rPr lang="de-DE" sz="600" i="1" dirty="0">
                <a:solidFill>
                  <a:srgbClr val="A1C9F4"/>
                </a:solidFill>
                <a:latin typeface="Arial Nova" panose="020B0504020202020204" pitchFamily="34" charset="0"/>
              </a:rPr>
              <a:t>Mean </a:t>
            </a:r>
            <a:r>
              <a:rPr lang="de-DE" sz="600" i="1" dirty="0" err="1">
                <a:solidFill>
                  <a:srgbClr val="A1C9F4"/>
                </a:solidFill>
                <a:latin typeface="Arial Nova" panose="020B0504020202020204" pitchFamily="34" charset="0"/>
              </a:rPr>
              <a:t>slope</a:t>
            </a:r>
            <a:r>
              <a:rPr lang="de-DE" sz="600" i="1" dirty="0">
                <a:solidFill>
                  <a:srgbClr val="A1C9F4"/>
                </a:solidFill>
                <a:latin typeface="Arial Nova" panose="020B0504020202020204" pitchFamily="34" charset="0"/>
              </a:rPr>
              <a:t> </a:t>
            </a:r>
            <a:r>
              <a:rPr lang="de-DE" sz="600" i="1" dirty="0" err="1">
                <a:solidFill>
                  <a:srgbClr val="A1C9F4"/>
                </a:solidFill>
                <a:latin typeface="Arial Nova" panose="020B0504020202020204" pitchFamily="34" charset="0"/>
              </a:rPr>
              <a:t>shortGUT</a:t>
            </a:r>
            <a:endParaRPr lang="de-DE" sz="600" dirty="0">
              <a:solidFill>
                <a:srgbClr val="A1C9F4"/>
              </a:solidFill>
              <a:latin typeface="Arial Nova" panose="020B0504020202020204" pitchFamily="34" charset="0"/>
            </a:endParaRPr>
          </a:p>
        </p:txBody>
      </p:sp>
      <p:sp>
        <p:nvSpPr>
          <p:cNvPr id="37" name="Textfeld 4">
            <a:extLst>
              <a:ext uri="{FF2B5EF4-FFF2-40B4-BE49-F238E27FC236}">
                <a16:creationId xmlns="" xmlns:a16="http://schemas.microsoft.com/office/drawing/2014/main" id="{1D29DED7-0ADC-820B-2A37-1D4BF12B6951}"/>
              </a:ext>
            </a:extLst>
          </p:cNvPr>
          <p:cNvSpPr txBox="1"/>
          <p:nvPr/>
        </p:nvSpPr>
        <p:spPr>
          <a:xfrm>
            <a:off x="1882274" y="2717634"/>
            <a:ext cx="923651" cy="184666"/>
          </a:xfrm>
          <a:prstGeom prst="rect">
            <a:avLst/>
          </a:prstGeom>
          <a:noFill/>
        </p:spPr>
        <p:txBody>
          <a:bodyPr wrap="none" rtlCol="0">
            <a:spAutoFit/>
          </a:bodyPr>
          <a:lstStyle/>
          <a:p>
            <a:r>
              <a:rPr lang="de-DE" sz="600" i="1" dirty="0">
                <a:solidFill>
                  <a:srgbClr val="8CE6A1"/>
                </a:solidFill>
                <a:latin typeface="Arial Nova" panose="020B0504020202020204" pitchFamily="34" charset="0"/>
              </a:rPr>
              <a:t>Mean </a:t>
            </a:r>
            <a:r>
              <a:rPr lang="de-DE" sz="600" i="1" dirty="0" err="1">
                <a:solidFill>
                  <a:srgbClr val="8CE6A1"/>
                </a:solidFill>
                <a:latin typeface="Arial Nova" panose="020B0504020202020204" pitchFamily="34" charset="0"/>
              </a:rPr>
              <a:t>slope</a:t>
            </a:r>
            <a:r>
              <a:rPr lang="de-DE" sz="600" i="1" dirty="0">
                <a:solidFill>
                  <a:srgbClr val="8CE6A1"/>
                </a:solidFill>
                <a:latin typeface="Arial Nova" panose="020B0504020202020204" pitchFamily="34" charset="0"/>
              </a:rPr>
              <a:t>  </a:t>
            </a:r>
            <a:r>
              <a:rPr lang="de-DE" sz="600" i="1" dirty="0" err="1">
                <a:solidFill>
                  <a:srgbClr val="8CE6A1"/>
                </a:solidFill>
                <a:latin typeface="Arial Nova" panose="020B0504020202020204" pitchFamily="34" charset="0"/>
              </a:rPr>
              <a:t>longGUT</a:t>
            </a:r>
            <a:endParaRPr lang="de-DE" sz="600" dirty="0">
              <a:solidFill>
                <a:srgbClr val="8CE6A1"/>
              </a:solidFill>
              <a:latin typeface="Arial Nova" panose="020B0504020202020204" pitchFamily="34" charset="0"/>
            </a:endParaRPr>
          </a:p>
        </p:txBody>
      </p:sp>
      <p:sp>
        <p:nvSpPr>
          <p:cNvPr id="33" name="Textfeld 7">
            <a:extLst>
              <a:ext uri="{FF2B5EF4-FFF2-40B4-BE49-F238E27FC236}">
                <a16:creationId xmlns="" xmlns:a16="http://schemas.microsoft.com/office/drawing/2014/main" id="{42BB7D90-8FD4-838D-7F64-C05DCC858503}"/>
              </a:ext>
            </a:extLst>
          </p:cNvPr>
          <p:cNvSpPr txBox="1"/>
          <p:nvPr/>
        </p:nvSpPr>
        <p:spPr>
          <a:xfrm>
            <a:off x="716747" y="1431370"/>
            <a:ext cx="482824" cy="184666"/>
          </a:xfrm>
          <a:prstGeom prst="rect">
            <a:avLst/>
          </a:prstGeom>
          <a:noFill/>
        </p:spPr>
        <p:txBody>
          <a:bodyPr wrap="none" rtlCol="0">
            <a:spAutoFit/>
          </a:bodyPr>
          <a:lstStyle/>
          <a:p>
            <a:r>
              <a:rPr lang="de-DE" sz="600" b="1" i="1" dirty="0" err="1">
                <a:latin typeface="Cambria" panose="02040503050406030204" pitchFamily="18" charset="0"/>
                <a:ea typeface="Cambria" panose="02040503050406030204" pitchFamily="18" charset="0"/>
              </a:rPr>
              <a:t>Humans</a:t>
            </a:r>
            <a:endParaRPr lang="de-DE" sz="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374962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46" name="Rechteck 4">
            <a:extLst>
              <a:ext uri="{FF2B5EF4-FFF2-40B4-BE49-F238E27FC236}">
                <a16:creationId xmlns:a16="http://schemas.microsoft.com/office/drawing/2014/main" xmlns="" id="{752D5E9A-88B3-D548-AFA8-91639578AE30}"/>
              </a:ext>
            </a:extLst>
          </p:cNvPr>
          <p:cNvSpPr/>
          <p:nvPr/>
        </p:nvSpPr>
        <p:spPr>
          <a:xfrm>
            <a:off x="10506" y="4899670"/>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6</a:t>
            </a:fld>
            <a:endParaRPr lang="en-US" dirty="0"/>
          </a:p>
        </p:txBody>
      </p:sp>
      <p:pic>
        <p:nvPicPr>
          <p:cNvPr id="32"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5"/>
          <a:srcRect l="55740"/>
          <a:stretch/>
        </p:blipFill>
        <p:spPr>
          <a:xfrm>
            <a:off x="8027513" y="51470"/>
            <a:ext cx="216895" cy="548640"/>
          </a:xfrm>
          <a:prstGeom prst="rect">
            <a:avLst/>
          </a:prstGeom>
        </p:spPr>
      </p:pic>
      <p:sp>
        <p:nvSpPr>
          <p:cNvPr id="10" name="Title 1"/>
          <p:cNvSpPr txBox="1">
            <a:spLocks/>
          </p:cNvSpPr>
          <p:nvPr/>
        </p:nvSpPr>
        <p:spPr>
          <a:xfrm>
            <a:off x="457200" y="0"/>
            <a:ext cx="8229600" cy="857250"/>
          </a:xfrm>
          <a:prstGeom prst="rect">
            <a:avLst/>
          </a:prstGeom>
        </p:spPr>
        <p:txBody>
          <a:bodyPr>
            <a:normAutofit/>
          </a:bodyPr>
          <a:lstStyle/>
          <a:p>
            <a:pPr algn="ctr" defTabSz="914378">
              <a:spcBef>
                <a:spcPct val="0"/>
              </a:spcBef>
              <a:defRPr/>
            </a:pPr>
            <a:r>
              <a:rPr lang="en-US" sz="2800" b="1" dirty="0" smtClean="0">
                <a:latin typeface="Cambria" pitchFamily="18" charset="0"/>
                <a:ea typeface="Cambria" pitchFamily="18" charset="0"/>
              </a:rPr>
              <a:t>HYPOTHESES </a:t>
            </a:r>
            <a:r>
              <a:rPr lang="en-US" sz="2800" b="1" dirty="0">
                <a:latin typeface="Cambria" pitchFamily="18" charset="0"/>
                <a:ea typeface="Cambria" pitchFamily="18" charset="0"/>
              </a:rPr>
              <a:t>fMRI </a:t>
            </a:r>
            <a:r>
              <a:rPr lang="en-US" sz="2800" b="1" dirty="0" smtClean="0">
                <a:latin typeface="Cambria" pitchFamily="18" charset="0"/>
                <a:ea typeface="Cambria" pitchFamily="18" charset="0"/>
              </a:rPr>
              <a:t>STUDY</a:t>
            </a:r>
            <a:endParaRPr lang="en-US" sz="2800" b="1" dirty="0">
              <a:latin typeface="Cambria" pitchFamily="18" charset="0"/>
              <a:ea typeface="Cambria" pitchFamily="18" charset="0"/>
            </a:endParaRPr>
          </a:p>
        </p:txBody>
      </p:sp>
      <p:sp>
        <p:nvSpPr>
          <p:cNvPr id="24" name="Textfeld 1">
            <a:extLst>
              <a:ext uri="{FF2B5EF4-FFF2-40B4-BE49-F238E27FC236}">
                <a16:creationId xmlns="" xmlns:a16="http://schemas.microsoft.com/office/drawing/2014/main" id="{3EE6FB79-6644-47C9-75C6-762AEC4BF315}"/>
              </a:ext>
            </a:extLst>
          </p:cNvPr>
          <p:cNvSpPr txBox="1"/>
          <p:nvPr/>
        </p:nvSpPr>
        <p:spPr>
          <a:xfrm>
            <a:off x="268008" y="2053116"/>
            <a:ext cx="8977138" cy="2862322"/>
          </a:xfrm>
          <a:prstGeom prst="rect">
            <a:avLst/>
          </a:prstGeom>
          <a:noFill/>
        </p:spPr>
        <p:txBody>
          <a:bodyPr wrap="none" rtlCol="0">
            <a:spAutoFit/>
          </a:bodyPr>
          <a:lstStyle/>
          <a:p>
            <a:endParaRPr lang="de-DE" sz="1800" b="1" dirty="0">
              <a:latin typeface="Cambria" panose="02040503050406030204" pitchFamily="18" charset="0"/>
              <a:ea typeface="Cambria" panose="02040503050406030204" pitchFamily="18" charset="0"/>
            </a:endParaRPr>
          </a:p>
          <a:p>
            <a:r>
              <a:rPr lang="de-DE" sz="1800" dirty="0">
                <a:latin typeface="Cambria" panose="02040503050406030204" pitchFamily="18" charset="0"/>
                <a:ea typeface="Cambria" panose="02040503050406030204" pitchFamily="18" charset="0"/>
              </a:rPr>
              <a:t>2) </a:t>
            </a:r>
            <a:r>
              <a:rPr lang="de-DE" sz="1800" b="1" dirty="0">
                <a:latin typeface="Cambria" panose="02040503050406030204" pitchFamily="18" charset="0"/>
                <a:ea typeface="Cambria" panose="02040503050406030204" pitchFamily="18" charset="0"/>
              </a:rPr>
              <a:t>The </a:t>
            </a:r>
            <a:r>
              <a:rPr lang="de-DE" sz="1800" b="1" dirty="0" err="1">
                <a:latin typeface="Cambria" panose="02040503050406030204" pitchFamily="18" charset="0"/>
                <a:ea typeface="Cambria" panose="02040503050406030204" pitchFamily="18" charset="0"/>
              </a:rPr>
              <a:t>Giving-up</a:t>
            </a:r>
            <a:r>
              <a:rPr lang="de-DE" sz="1800" b="1" dirty="0">
                <a:latin typeface="Cambria" panose="02040503050406030204" pitchFamily="18" charset="0"/>
                <a:ea typeface="Cambria" panose="02040503050406030204" pitchFamily="18" charset="0"/>
              </a:rPr>
              <a:t> time (GUT)</a:t>
            </a:r>
            <a:r>
              <a:rPr lang="de-DE" sz="1800" dirty="0">
                <a:latin typeface="Cambria" panose="02040503050406030204" pitchFamily="18" charset="0"/>
                <a:ea typeface="Cambria" panose="02040503050406030204" pitchFamily="18" charset="0"/>
              </a:rPr>
              <a:t>:</a:t>
            </a:r>
          </a:p>
          <a:p>
            <a:endParaRPr lang="de-DE" sz="1800" dirty="0">
              <a:latin typeface="Cambria" panose="02040503050406030204" pitchFamily="18" charset="0"/>
              <a:ea typeface="Cambria" panose="02040503050406030204" pitchFamily="18" charset="0"/>
            </a:endParaRPr>
          </a:p>
          <a:p>
            <a:pPr marL="285743" indent="-285743">
              <a:buFont typeface="Arial" panose="020B0604020202020204" pitchFamily="34" charset="0"/>
              <a:buChar char="•"/>
            </a:pPr>
            <a:r>
              <a:rPr lang="de-DE" sz="1800" dirty="0">
                <a:latin typeface="Cambria" panose="02040503050406030204" pitchFamily="18" charset="0"/>
                <a:ea typeface="Cambria" panose="02040503050406030204" pitchFamily="18" charset="0"/>
              </a:rPr>
              <a:t>In </a:t>
            </a:r>
            <a:r>
              <a:rPr lang="de-DE" sz="1800" dirty="0" err="1">
                <a:latin typeface="Cambria" panose="02040503050406030204" pitchFamily="18" charset="0"/>
                <a:ea typeface="Cambria" panose="02040503050406030204" pitchFamily="18" charset="0"/>
              </a:rPr>
              <a:t>studies</a:t>
            </a:r>
            <a:r>
              <a:rPr lang="de-DE" sz="1800" dirty="0">
                <a:latin typeface="Cambria" panose="02040503050406030204" pitchFamily="18" charset="0"/>
                <a:ea typeface="Cambria" panose="02040503050406030204" pitchFamily="18" charset="0"/>
              </a:rPr>
              <a:t> in </a:t>
            </a:r>
            <a:r>
              <a:rPr lang="de-DE" sz="1800" dirty="0" err="1">
                <a:latin typeface="Cambria" panose="02040503050406030204" pitchFamily="18" charset="0"/>
                <a:ea typeface="Cambria" panose="02040503050406030204" pitchFamily="18" charset="0"/>
              </a:rPr>
              <a:t>elderly</a:t>
            </a:r>
            <a:r>
              <a:rPr lang="de-DE" sz="1800" dirty="0">
                <a:latin typeface="Cambria" panose="02040503050406030204" pitchFamily="18" charset="0"/>
                <a:ea typeface="Cambria" panose="02040503050406030204" pitchFamily="18" charset="0"/>
              </a:rPr>
              <a:t>: </a:t>
            </a:r>
            <a:r>
              <a:rPr lang="de-DE" sz="1800" dirty="0" err="1">
                <a:latin typeface="Cambria" panose="02040503050406030204" pitchFamily="18" charset="0"/>
                <a:ea typeface="Cambria" panose="02040503050406030204" pitchFamily="18" charset="0"/>
              </a:rPr>
              <a:t>decline</a:t>
            </a:r>
            <a:r>
              <a:rPr lang="de-DE" sz="1800" dirty="0">
                <a:latin typeface="Cambria" panose="02040503050406030204" pitchFamily="18" charset="0"/>
                <a:ea typeface="Cambria" panose="02040503050406030204" pitchFamily="18" charset="0"/>
              </a:rPr>
              <a:t> in </a:t>
            </a:r>
            <a:r>
              <a:rPr lang="de-DE" sz="1800" dirty="0" err="1">
                <a:latin typeface="Cambria" panose="02040503050406030204" pitchFamily="18" charset="0"/>
                <a:ea typeface="Cambria" panose="02040503050406030204" pitchFamily="18" charset="0"/>
              </a:rPr>
              <a:t>exploratory</a:t>
            </a:r>
            <a:r>
              <a:rPr lang="de-DE" sz="1800" dirty="0">
                <a:latin typeface="Cambria" panose="02040503050406030204" pitchFamily="18" charset="0"/>
                <a:ea typeface="Cambria" panose="02040503050406030204" pitchFamily="18" charset="0"/>
              </a:rPr>
              <a:t> </a:t>
            </a:r>
            <a:r>
              <a:rPr lang="de-DE" sz="1800" dirty="0" err="1">
                <a:latin typeface="Cambria" panose="02040503050406030204" pitchFamily="18" charset="0"/>
                <a:ea typeface="Cambria" panose="02040503050406030204" pitchFamily="18" charset="0"/>
              </a:rPr>
              <a:t>behavior</a:t>
            </a:r>
            <a:r>
              <a:rPr lang="de-DE" sz="1800" dirty="0">
                <a:latin typeface="Cambria" panose="02040503050406030204" pitchFamily="18" charset="0"/>
                <a:ea typeface="Cambria" panose="02040503050406030204" pitchFamily="18" charset="0"/>
              </a:rPr>
              <a:t> (Spreng &amp; Turner, 2021)</a:t>
            </a:r>
          </a:p>
          <a:p>
            <a:pPr marL="285743" indent="-285743">
              <a:buFont typeface="Arial" panose="020B0604020202020204" pitchFamily="34" charset="0"/>
              <a:buChar char="•"/>
            </a:pPr>
            <a:r>
              <a:rPr lang="de-DE" sz="1800" dirty="0" err="1">
                <a:latin typeface="Cambria" panose="02040503050406030204" pitchFamily="18" charset="0"/>
                <a:ea typeface="Cambria" panose="02040503050406030204" pitchFamily="18" charset="0"/>
              </a:rPr>
              <a:t>Prolonged</a:t>
            </a:r>
            <a:r>
              <a:rPr lang="de-DE" sz="1800" dirty="0">
                <a:latin typeface="Cambria" panose="02040503050406030204" pitchFamily="18" charset="0"/>
                <a:ea typeface="Cambria" panose="02040503050406030204" pitchFamily="18" charset="0"/>
              </a:rPr>
              <a:t> GUTs </a:t>
            </a:r>
            <a:r>
              <a:rPr lang="de-DE" sz="1800" dirty="0" err="1">
                <a:latin typeface="Cambria" panose="02040503050406030204" pitchFamily="18" charset="0"/>
                <a:ea typeface="Cambria" panose="02040503050406030204" pitchFamily="18" charset="0"/>
              </a:rPr>
              <a:t>as</a:t>
            </a:r>
            <a:r>
              <a:rPr lang="de-DE" sz="1800" dirty="0">
                <a:latin typeface="Cambria" panose="02040503050406030204" pitchFamily="18" charset="0"/>
                <a:ea typeface="Cambria" panose="02040503050406030204" pitchFamily="18" charset="0"/>
              </a:rPr>
              <a:t> an </a:t>
            </a:r>
            <a:r>
              <a:rPr lang="de-DE" sz="1800" dirty="0" err="1">
                <a:latin typeface="Cambria" panose="02040503050406030204" pitchFamily="18" charset="0"/>
                <a:ea typeface="Cambria" panose="02040503050406030204" pitchFamily="18" charset="0"/>
              </a:rPr>
              <a:t>indicator</a:t>
            </a:r>
            <a:r>
              <a:rPr lang="de-DE" sz="1800" dirty="0">
                <a:latin typeface="Cambria" panose="02040503050406030204" pitchFamily="18" charset="0"/>
                <a:ea typeface="Cambria" panose="02040503050406030204" pitchFamily="18" charset="0"/>
              </a:rPr>
              <a:t> </a:t>
            </a:r>
            <a:r>
              <a:rPr lang="de-DE" sz="1800" dirty="0" err="1">
                <a:latin typeface="Cambria" panose="02040503050406030204" pitchFamily="18" charset="0"/>
                <a:ea typeface="Cambria" panose="02040503050406030204" pitchFamily="18" charset="0"/>
              </a:rPr>
              <a:t>for</a:t>
            </a:r>
            <a:r>
              <a:rPr lang="de-DE" sz="1800" dirty="0">
                <a:latin typeface="Cambria" panose="02040503050406030204" pitchFamily="18" charset="0"/>
                <a:ea typeface="Cambria" panose="02040503050406030204" pitchFamily="18" charset="0"/>
              </a:rPr>
              <a:t> </a:t>
            </a:r>
            <a:r>
              <a:rPr lang="de-DE" sz="1800" dirty="0" err="1">
                <a:latin typeface="Cambria" panose="02040503050406030204" pitchFamily="18" charset="0"/>
                <a:ea typeface="Cambria" panose="02040503050406030204" pitchFamily="18" charset="0"/>
              </a:rPr>
              <a:t>declining</a:t>
            </a:r>
            <a:r>
              <a:rPr lang="de-DE" sz="1800" dirty="0">
                <a:latin typeface="Cambria" panose="02040503050406030204" pitchFamily="18" charset="0"/>
                <a:ea typeface="Cambria" panose="02040503050406030204" pitchFamily="18" charset="0"/>
              </a:rPr>
              <a:t> </a:t>
            </a:r>
            <a:r>
              <a:rPr lang="de-DE" sz="1800" dirty="0" err="1">
                <a:latin typeface="Cambria" panose="02040503050406030204" pitchFamily="18" charset="0"/>
                <a:ea typeface="Cambria" panose="02040503050406030204" pitchFamily="18" charset="0"/>
              </a:rPr>
              <a:t>exploration</a:t>
            </a:r>
            <a:r>
              <a:rPr lang="de-DE" sz="1800" dirty="0">
                <a:latin typeface="Cambria" panose="02040503050406030204" pitchFamily="18" charset="0"/>
                <a:ea typeface="Cambria" panose="02040503050406030204" pitchFamily="18" charset="0"/>
              </a:rPr>
              <a:t> (Mata et al. 2009)</a:t>
            </a:r>
          </a:p>
          <a:p>
            <a:pPr marL="285743" indent="-285743">
              <a:buFont typeface="Arial" panose="020B0604020202020204" pitchFamily="34" charset="0"/>
              <a:buChar char="•"/>
            </a:pPr>
            <a:r>
              <a:rPr lang="de-DE" sz="1800" dirty="0">
                <a:latin typeface="Cambria" panose="02040503050406030204" pitchFamily="18" charset="0"/>
                <a:ea typeface="Cambria" panose="02040503050406030204" pitchFamily="18" charset="0"/>
              </a:rPr>
              <a:t>Improved decions making and cogntive control during gambling correlated </a:t>
            </a:r>
            <a:r>
              <a:rPr lang="de-DE" sz="1800" dirty="0" smtClean="0">
                <a:latin typeface="Cambria" panose="02040503050406030204" pitchFamily="18" charset="0"/>
                <a:ea typeface="Cambria" panose="02040503050406030204" pitchFamily="18" charset="0"/>
              </a:rPr>
              <a:t>positively</a:t>
            </a:r>
            <a:r>
              <a:rPr lang="de-DE" sz="1800" dirty="0">
                <a:latin typeface="Cambria" panose="02040503050406030204" pitchFamily="18" charset="0"/>
                <a:ea typeface="Cambria" panose="02040503050406030204" pitchFamily="18" charset="0"/>
              </a:rPr>
              <a:t> </a:t>
            </a:r>
            <a:r>
              <a:rPr lang="de-DE" sz="1800" dirty="0" smtClean="0">
                <a:latin typeface="Cambria" panose="02040503050406030204" pitchFamily="18" charset="0"/>
                <a:ea typeface="Cambria" panose="02040503050406030204" pitchFamily="18" charset="0"/>
              </a:rPr>
              <a:t>  </a:t>
            </a:r>
          </a:p>
          <a:p>
            <a:r>
              <a:rPr lang="de-DE" sz="1800" dirty="0" smtClean="0">
                <a:latin typeface="Cambria" panose="02040503050406030204" pitchFamily="18" charset="0"/>
                <a:ea typeface="Cambria" panose="02040503050406030204" pitchFamily="18" charset="0"/>
              </a:rPr>
              <a:t>with </a:t>
            </a:r>
            <a:r>
              <a:rPr lang="de-DE" sz="1800" dirty="0">
                <a:latin typeface="Cambria" panose="02040503050406030204" pitchFamily="18" charset="0"/>
                <a:ea typeface="Cambria" panose="02040503050406030204" pitchFamily="18" charset="0"/>
              </a:rPr>
              <a:t>FPC signal strength (Boormann et al., 2009, Laureiro-Martinze et al., 2015)</a:t>
            </a:r>
          </a:p>
          <a:p>
            <a:pPr marL="285743" indent="-285743">
              <a:buFont typeface="Arial" panose="020B0604020202020204" pitchFamily="34" charset="0"/>
              <a:buChar char="•"/>
            </a:pPr>
            <a:endParaRPr lang="de-DE" sz="1800" dirty="0">
              <a:latin typeface="Cambria" panose="02040503050406030204" pitchFamily="18" charset="0"/>
              <a:ea typeface="Cambria" panose="02040503050406030204" pitchFamily="18" charset="0"/>
            </a:endParaRPr>
          </a:p>
          <a:p>
            <a:pPr marL="285743" indent="-285743">
              <a:buFont typeface="Arial" panose="020B0604020202020204" pitchFamily="34" charset="0"/>
              <a:buChar char="•"/>
            </a:pPr>
            <a:endParaRPr lang="de-DE" sz="1800" dirty="0">
              <a:latin typeface="Cambria" panose="02040503050406030204" pitchFamily="18" charset="0"/>
              <a:ea typeface="Cambria" panose="02040503050406030204" pitchFamily="18" charset="0"/>
            </a:endParaRPr>
          </a:p>
          <a:p>
            <a:pPr marL="285743" indent="-285743">
              <a:buFont typeface="Arial" panose="020B0604020202020204" pitchFamily="34" charset="0"/>
              <a:buChar char="•"/>
            </a:pPr>
            <a:endParaRPr lang="de-DE" sz="1800" dirty="0">
              <a:latin typeface="Cambria" panose="02040503050406030204" pitchFamily="18" charset="0"/>
              <a:ea typeface="Cambria" panose="02040503050406030204" pitchFamily="18" charset="0"/>
            </a:endParaRPr>
          </a:p>
        </p:txBody>
      </p:sp>
      <p:sp>
        <p:nvSpPr>
          <p:cNvPr id="26" name="Textfeld 7">
            <a:extLst>
              <a:ext uri="{FF2B5EF4-FFF2-40B4-BE49-F238E27FC236}">
                <a16:creationId xmlns="" xmlns:a16="http://schemas.microsoft.com/office/drawing/2014/main" id="{DCE94EFE-EE1E-8285-141B-5B891C680332}"/>
              </a:ext>
            </a:extLst>
          </p:cNvPr>
          <p:cNvSpPr txBox="1"/>
          <p:nvPr/>
        </p:nvSpPr>
        <p:spPr>
          <a:xfrm>
            <a:off x="448275" y="4238330"/>
            <a:ext cx="7789184" cy="923330"/>
          </a:xfrm>
          <a:prstGeom prst="rect">
            <a:avLst/>
          </a:prstGeom>
          <a:noFill/>
        </p:spPr>
        <p:txBody>
          <a:bodyPr wrap="none" rtlCol="0">
            <a:spAutoFit/>
          </a:bodyPr>
          <a:lstStyle/>
          <a:p>
            <a:pPr marL="285743" indent="-285743">
              <a:buFont typeface="Symbol" pitchFamily="2" charset="2"/>
              <a:buChar char="Þ"/>
            </a:pPr>
            <a:r>
              <a:rPr lang="de-DE" sz="1800" dirty="0">
                <a:latin typeface="Cambria" panose="02040503050406030204" pitchFamily="18" charset="0"/>
                <a:ea typeface="Cambria" panose="02040503050406030204" pitchFamily="18" charset="0"/>
              </a:rPr>
              <a:t>FPC Signal </a:t>
            </a:r>
            <a:r>
              <a:rPr lang="de-DE" sz="1800" dirty="0" err="1">
                <a:latin typeface="Cambria" panose="02040503050406030204" pitchFamily="18" charset="0"/>
                <a:ea typeface="Cambria" panose="02040503050406030204" pitchFamily="18" charset="0"/>
              </a:rPr>
              <a:t>during</a:t>
            </a:r>
            <a:r>
              <a:rPr lang="de-DE" sz="1800" dirty="0">
                <a:latin typeface="Cambria" panose="02040503050406030204" pitchFamily="18" charset="0"/>
                <a:ea typeface="Cambria" panose="02040503050406030204" pitchFamily="18" charset="0"/>
              </a:rPr>
              <a:t> </a:t>
            </a:r>
            <a:r>
              <a:rPr lang="de-DE" sz="1800" dirty="0" err="1">
                <a:latin typeface="Cambria" panose="02040503050406030204" pitchFamily="18" charset="0"/>
                <a:ea typeface="Cambria" panose="02040503050406030204" pitchFamily="18" charset="0"/>
              </a:rPr>
              <a:t>patch-leaving</a:t>
            </a:r>
            <a:r>
              <a:rPr lang="de-DE" sz="1800" dirty="0">
                <a:latin typeface="Cambria" panose="02040503050406030204" pitchFamily="18" charset="0"/>
                <a:ea typeface="Cambria" panose="02040503050406030204" pitchFamily="18" charset="0"/>
              </a:rPr>
              <a:t> in </a:t>
            </a:r>
            <a:r>
              <a:rPr lang="de-DE" sz="1800" dirty="0" err="1">
                <a:latin typeface="Cambria" panose="02040503050406030204" pitchFamily="18" charset="0"/>
                <a:ea typeface="Cambria" panose="02040503050406030204" pitchFamily="18" charset="0"/>
              </a:rPr>
              <a:t>short</a:t>
            </a:r>
            <a:r>
              <a:rPr lang="de-DE" sz="1800" dirty="0">
                <a:latin typeface="Cambria" panose="02040503050406030204" pitchFamily="18" charset="0"/>
                <a:ea typeface="Cambria" panose="02040503050406030204" pitchFamily="18" charset="0"/>
              </a:rPr>
              <a:t>-GUT </a:t>
            </a:r>
            <a:r>
              <a:rPr lang="de-DE" sz="1800" dirty="0" err="1">
                <a:latin typeface="Cambria" panose="02040503050406030204" pitchFamily="18" charset="0"/>
                <a:ea typeface="Cambria" panose="02040503050406030204" pitchFamily="18" charset="0"/>
              </a:rPr>
              <a:t>subjects</a:t>
            </a:r>
            <a:r>
              <a:rPr lang="de-DE" sz="1800" dirty="0">
                <a:latin typeface="Cambria" panose="02040503050406030204" pitchFamily="18" charset="0"/>
                <a:ea typeface="Cambria" panose="02040503050406030204" pitchFamily="18" charset="0"/>
              </a:rPr>
              <a:t> &gt; </a:t>
            </a:r>
            <a:r>
              <a:rPr lang="de-DE" sz="1800" dirty="0" err="1">
                <a:latin typeface="Cambria" panose="02040503050406030204" pitchFamily="18" charset="0"/>
                <a:ea typeface="Cambria" panose="02040503050406030204" pitchFamily="18" charset="0"/>
              </a:rPr>
              <a:t>long</a:t>
            </a:r>
            <a:r>
              <a:rPr lang="de-DE" sz="1800" dirty="0">
                <a:latin typeface="Cambria" panose="02040503050406030204" pitchFamily="18" charset="0"/>
                <a:ea typeface="Cambria" panose="02040503050406030204" pitchFamily="18" charset="0"/>
              </a:rPr>
              <a:t>-GUT </a:t>
            </a:r>
            <a:r>
              <a:rPr lang="de-DE" sz="1800" dirty="0" err="1">
                <a:latin typeface="Cambria" panose="02040503050406030204" pitchFamily="18" charset="0"/>
                <a:ea typeface="Cambria" panose="02040503050406030204" pitchFamily="18" charset="0"/>
              </a:rPr>
              <a:t>subjects</a:t>
            </a:r>
            <a:endParaRPr lang="de-DE" sz="1800" dirty="0">
              <a:latin typeface="Cambria" panose="02040503050406030204" pitchFamily="18" charset="0"/>
              <a:ea typeface="Cambria" panose="02040503050406030204" pitchFamily="18" charset="0"/>
            </a:endParaRPr>
          </a:p>
          <a:p>
            <a:endParaRPr lang="de-DE" sz="1800" dirty="0">
              <a:latin typeface="Cambria" panose="02040503050406030204" pitchFamily="18" charset="0"/>
              <a:ea typeface="Cambria" panose="02040503050406030204" pitchFamily="18" charset="0"/>
            </a:endParaRPr>
          </a:p>
          <a:p>
            <a:endParaRPr lang="de-DE" sz="1800" dirty="0">
              <a:latin typeface="Cambria" panose="02040503050406030204" pitchFamily="18" charset="0"/>
              <a:ea typeface="Cambria" panose="02040503050406030204" pitchFamily="18" charset="0"/>
            </a:endParaRPr>
          </a:p>
        </p:txBody>
      </p:sp>
      <p:pic>
        <p:nvPicPr>
          <p:cNvPr id="27" name="Grafik 12" descr="Ein Bild, das Diagramm, Screenshot enthält.&#10;&#10;Automatisch generierte Beschreibung">
            <a:extLst>
              <a:ext uri="{FF2B5EF4-FFF2-40B4-BE49-F238E27FC236}">
                <a16:creationId xmlns="" xmlns:a16="http://schemas.microsoft.com/office/drawing/2014/main" id="{7F6742CB-E25F-BDA4-5F39-EDD0322422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7338" y="994357"/>
            <a:ext cx="2680773" cy="1145345"/>
          </a:xfrm>
          <a:prstGeom prst="rect">
            <a:avLst/>
          </a:prstGeom>
        </p:spPr>
      </p:pic>
      <p:sp>
        <p:nvSpPr>
          <p:cNvPr id="28" name="Textfeld 13">
            <a:extLst>
              <a:ext uri="{FF2B5EF4-FFF2-40B4-BE49-F238E27FC236}">
                <a16:creationId xmlns="" xmlns:a16="http://schemas.microsoft.com/office/drawing/2014/main" id="{5C296217-CE6B-DE63-C800-39C832479D0F}"/>
              </a:ext>
            </a:extLst>
          </p:cNvPr>
          <p:cNvSpPr txBox="1"/>
          <p:nvPr/>
        </p:nvSpPr>
        <p:spPr>
          <a:xfrm>
            <a:off x="272598" y="370220"/>
            <a:ext cx="7786170" cy="1200329"/>
          </a:xfrm>
          <a:prstGeom prst="rect">
            <a:avLst/>
          </a:prstGeom>
          <a:noFill/>
        </p:spPr>
        <p:txBody>
          <a:bodyPr wrap="none" rtlCol="0">
            <a:spAutoFit/>
          </a:bodyPr>
          <a:lstStyle/>
          <a:p>
            <a:endParaRPr lang="de-DE" sz="1800" b="1" dirty="0">
              <a:latin typeface="Cambria" panose="02040503050406030204" pitchFamily="18" charset="0"/>
              <a:ea typeface="Cambria" panose="02040503050406030204" pitchFamily="18" charset="0"/>
            </a:endParaRPr>
          </a:p>
          <a:p>
            <a:r>
              <a:rPr lang="de-DE" sz="1800" dirty="0">
                <a:latin typeface="Cambria" panose="02040503050406030204" pitchFamily="18" charset="0"/>
                <a:ea typeface="Cambria" panose="02040503050406030204" pitchFamily="18" charset="0"/>
              </a:rPr>
              <a:t>1) </a:t>
            </a:r>
            <a:r>
              <a:rPr lang="de-DE" sz="1800" b="1" dirty="0" smtClean="0">
                <a:latin typeface="Cambria" panose="02040503050406030204" pitchFamily="18" charset="0"/>
                <a:ea typeface="Cambria" panose="02040503050406030204" pitchFamily="18" charset="0"/>
              </a:rPr>
              <a:t>Exploratory </a:t>
            </a:r>
            <a:r>
              <a:rPr lang="de-DE" sz="1800" b="1" dirty="0">
                <a:latin typeface="Cambria" panose="02040503050406030204" pitchFamily="18" charset="0"/>
                <a:ea typeface="Cambria" panose="02040503050406030204" pitchFamily="18" charset="0"/>
              </a:rPr>
              <a:t>shifts of attention during patch-leaving supported by FPC</a:t>
            </a:r>
          </a:p>
          <a:p>
            <a:endParaRPr lang="de-DE" sz="1800" b="1" dirty="0">
              <a:latin typeface="Cambria" panose="02040503050406030204" pitchFamily="18" charset="0"/>
              <a:ea typeface="Cambria" panose="02040503050406030204" pitchFamily="18" charset="0"/>
            </a:endParaRPr>
          </a:p>
          <a:p>
            <a:pPr marL="285743" indent="-285743">
              <a:buFont typeface="Arial" panose="020B0604020202020204" pitchFamily="34" charset="0"/>
              <a:buChar char="•"/>
            </a:pPr>
            <a:endParaRPr lang="de-DE"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196141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46" name="Rechteck 4">
            <a:extLst>
              <a:ext uri="{FF2B5EF4-FFF2-40B4-BE49-F238E27FC236}">
                <a16:creationId xmlns:a16="http://schemas.microsoft.com/office/drawing/2014/main" xmlns="" id="{752D5E9A-88B3-D548-AFA8-91639578AE30}"/>
              </a:ext>
            </a:extLst>
          </p:cNvPr>
          <p:cNvSpPr/>
          <p:nvPr/>
        </p:nvSpPr>
        <p:spPr>
          <a:xfrm>
            <a:off x="0" y="4971678"/>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7</a:t>
            </a:fld>
            <a:endParaRPr lang="en-US" dirty="0"/>
          </a:p>
        </p:txBody>
      </p:sp>
      <p:pic>
        <p:nvPicPr>
          <p:cNvPr id="32"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5"/>
          <a:srcRect l="55740"/>
          <a:stretch/>
        </p:blipFill>
        <p:spPr>
          <a:xfrm>
            <a:off x="8027513" y="51470"/>
            <a:ext cx="216895" cy="548640"/>
          </a:xfrm>
          <a:prstGeom prst="rect">
            <a:avLst/>
          </a:prstGeom>
        </p:spPr>
      </p:pic>
      <p:sp>
        <p:nvSpPr>
          <p:cNvPr id="10" name="Title 1"/>
          <p:cNvSpPr txBox="1">
            <a:spLocks/>
          </p:cNvSpPr>
          <p:nvPr/>
        </p:nvSpPr>
        <p:spPr>
          <a:xfrm>
            <a:off x="457200" y="0"/>
            <a:ext cx="8229600" cy="85725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j-cs"/>
              </a:rPr>
              <a:t>RESULTS</a:t>
            </a:r>
            <a:endParaRPr kumimoji="0" lang="en-US" sz="28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pic>
        <p:nvPicPr>
          <p:cNvPr id="9" name="Grafik 33">
            <a:extLst>
              <a:ext uri="{FF2B5EF4-FFF2-40B4-BE49-F238E27FC236}">
                <a16:creationId xmlns="" xmlns:a16="http://schemas.microsoft.com/office/drawing/2014/main" id="{92B005E8-AFE8-8410-3FE8-9E16BF01175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p:blipFill>
        <p:spPr>
          <a:xfrm>
            <a:off x="2905852" y="785401"/>
            <a:ext cx="2818277" cy="2113708"/>
          </a:xfrm>
          <a:prstGeom prst="rect">
            <a:avLst/>
          </a:prstGeom>
        </p:spPr>
      </p:pic>
      <p:pic>
        <p:nvPicPr>
          <p:cNvPr id="11" name="Grafik 6">
            <a:extLst>
              <a:ext uri="{FF2B5EF4-FFF2-40B4-BE49-F238E27FC236}">
                <a16:creationId xmlns="" xmlns:a16="http://schemas.microsoft.com/office/drawing/2014/main" id="{E2E3DF2D-3635-6027-FF4F-BF3747B7B4C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p:blipFill>
        <p:spPr>
          <a:xfrm>
            <a:off x="5408439" y="800054"/>
            <a:ext cx="2842314" cy="2131736"/>
          </a:xfrm>
          <a:prstGeom prst="rect">
            <a:avLst/>
          </a:prstGeom>
        </p:spPr>
      </p:pic>
      <p:sp>
        <p:nvSpPr>
          <p:cNvPr id="12" name="Textfeld 19">
            <a:extLst>
              <a:ext uri="{FF2B5EF4-FFF2-40B4-BE49-F238E27FC236}">
                <a16:creationId xmlns="" xmlns:a16="http://schemas.microsoft.com/office/drawing/2014/main" id="{820378B8-DB9E-6DDD-4CBE-3F1D74468BE5}"/>
              </a:ext>
            </a:extLst>
          </p:cNvPr>
          <p:cNvSpPr txBox="1"/>
          <p:nvPr/>
        </p:nvSpPr>
        <p:spPr>
          <a:xfrm>
            <a:off x="7720692" y="1584726"/>
            <a:ext cx="612668" cy="215444"/>
          </a:xfrm>
          <a:prstGeom prst="rect">
            <a:avLst/>
          </a:prstGeom>
          <a:noFill/>
        </p:spPr>
        <p:txBody>
          <a:bodyPr wrap="none" rtlCol="0">
            <a:spAutoFit/>
          </a:bodyPr>
          <a:lstStyle/>
          <a:p>
            <a:r>
              <a:rPr lang="de-DE" sz="800" b="1" dirty="0" err="1">
                <a:latin typeface="Cambria" panose="02040503050406030204" pitchFamily="18" charset="0"/>
                <a:ea typeface="Cambria" panose="02040503050406030204" pitchFamily="18" charset="0"/>
              </a:rPr>
              <a:t>long</a:t>
            </a:r>
            <a:r>
              <a:rPr lang="de-DE" sz="800" b="1" dirty="0">
                <a:latin typeface="Cambria" panose="02040503050406030204" pitchFamily="18" charset="0"/>
                <a:ea typeface="Cambria" panose="02040503050406030204" pitchFamily="18" charset="0"/>
              </a:rPr>
              <a:t> GUT</a:t>
            </a:r>
          </a:p>
        </p:txBody>
      </p:sp>
      <p:sp>
        <p:nvSpPr>
          <p:cNvPr id="13" name="Textfeld 21">
            <a:extLst>
              <a:ext uri="{FF2B5EF4-FFF2-40B4-BE49-F238E27FC236}">
                <a16:creationId xmlns="" xmlns:a16="http://schemas.microsoft.com/office/drawing/2014/main" id="{AA315B21-5FF0-9FB6-44E4-82FAB2207CFA}"/>
              </a:ext>
            </a:extLst>
          </p:cNvPr>
          <p:cNvSpPr txBox="1"/>
          <p:nvPr/>
        </p:nvSpPr>
        <p:spPr>
          <a:xfrm>
            <a:off x="7726435" y="2078096"/>
            <a:ext cx="657552" cy="215444"/>
          </a:xfrm>
          <a:prstGeom prst="rect">
            <a:avLst/>
          </a:prstGeom>
          <a:noFill/>
        </p:spPr>
        <p:txBody>
          <a:bodyPr wrap="none" rtlCol="0">
            <a:spAutoFit/>
          </a:bodyPr>
          <a:lstStyle/>
          <a:p>
            <a:r>
              <a:rPr lang="de-DE" sz="800" b="1" dirty="0" err="1">
                <a:latin typeface="Cambria" panose="02040503050406030204" pitchFamily="18" charset="0"/>
                <a:ea typeface="Cambria" panose="02040503050406030204" pitchFamily="18" charset="0"/>
              </a:rPr>
              <a:t>short</a:t>
            </a:r>
            <a:r>
              <a:rPr lang="de-DE" sz="800" b="1" dirty="0">
                <a:latin typeface="Cambria" panose="02040503050406030204" pitchFamily="18" charset="0"/>
                <a:ea typeface="Cambria" panose="02040503050406030204" pitchFamily="18" charset="0"/>
              </a:rPr>
              <a:t> GUT</a:t>
            </a:r>
          </a:p>
        </p:txBody>
      </p:sp>
      <p:sp>
        <p:nvSpPr>
          <p:cNvPr id="14" name="Textfeld 27">
            <a:extLst>
              <a:ext uri="{FF2B5EF4-FFF2-40B4-BE49-F238E27FC236}">
                <a16:creationId xmlns="" xmlns:a16="http://schemas.microsoft.com/office/drawing/2014/main" id="{8C7820AE-0056-293E-1090-F0D4FADE4CD8}"/>
              </a:ext>
            </a:extLst>
          </p:cNvPr>
          <p:cNvSpPr txBox="1"/>
          <p:nvPr/>
        </p:nvSpPr>
        <p:spPr>
          <a:xfrm>
            <a:off x="233619" y="505004"/>
            <a:ext cx="7386381" cy="338554"/>
          </a:xfrm>
          <a:prstGeom prst="rect">
            <a:avLst/>
          </a:prstGeom>
          <a:noFill/>
        </p:spPr>
        <p:txBody>
          <a:bodyPr wrap="none" rtlCol="0">
            <a:spAutoFit/>
          </a:bodyPr>
          <a:lstStyle/>
          <a:p>
            <a:r>
              <a:rPr lang="de-DE" sz="1600" dirty="0">
                <a:latin typeface="Cambria" panose="02040503050406030204" pitchFamily="18" charset="0"/>
                <a:ea typeface="Cambria" panose="02040503050406030204" pitchFamily="18" charset="0"/>
              </a:rPr>
              <a:t>I fMRI - behavioral </a:t>
            </a:r>
            <a:r>
              <a:rPr lang="de-DE" sz="1600" dirty="0" err="1">
                <a:latin typeface="Cambria" panose="02040503050406030204" pitchFamily="18" charset="0"/>
                <a:ea typeface="Cambria" panose="02040503050406030204" pitchFamily="18" charset="0"/>
              </a:rPr>
              <a:t>bias</a:t>
            </a:r>
            <a:r>
              <a:rPr lang="de-DE" sz="1600" dirty="0">
                <a:latin typeface="Cambria" panose="02040503050406030204" pitchFamily="18" charset="0"/>
                <a:ea typeface="Cambria" panose="02040503050406030204" pitchFamily="18" charset="0"/>
              </a:rPr>
              <a:t> </a:t>
            </a:r>
            <a:r>
              <a:rPr lang="de-DE" sz="1600" dirty="0" err="1">
                <a:latin typeface="Cambria" panose="02040503050406030204" pitchFamily="18" charset="0"/>
                <a:ea typeface="Cambria" panose="02040503050406030204" pitchFamily="18" charset="0"/>
              </a:rPr>
              <a:t>for</a:t>
            </a:r>
            <a:r>
              <a:rPr lang="de-DE" sz="1600" dirty="0">
                <a:latin typeface="Cambria" panose="02040503050406030204" pitchFamily="18" charset="0"/>
                <a:ea typeface="Cambria" panose="02040503050406030204" pitchFamily="18" charset="0"/>
              </a:rPr>
              <a:t> </a:t>
            </a:r>
            <a:r>
              <a:rPr lang="de-DE" sz="1600" dirty="0" err="1">
                <a:latin typeface="Cambria" panose="02040503050406030204" pitchFamily="18" charset="0"/>
                <a:ea typeface="Cambria" panose="02040503050406030204" pitchFamily="18" charset="0"/>
              </a:rPr>
              <a:t>exploitation</a:t>
            </a:r>
            <a:r>
              <a:rPr lang="de-DE" sz="1600" dirty="0">
                <a:latin typeface="Cambria" panose="02040503050406030204" pitchFamily="18" charset="0"/>
                <a:ea typeface="Cambria" panose="02040503050406030204" pitchFamily="18" charset="0"/>
              </a:rPr>
              <a:t> </a:t>
            </a:r>
            <a:r>
              <a:rPr lang="de-DE" sz="1600" dirty="0" err="1">
                <a:latin typeface="Cambria" panose="02040503050406030204" pitchFamily="18" charset="0"/>
                <a:ea typeface="Cambria" panose="02040503050406030204" pitchFamily="18" charset="0"/>
              </a:rPr>
              <a:t>associated</a:t>
            </a:r>
            <a:r>
              <a:rPr lang="de-DE" sz="1600" dirty="0">
                <a:latin typeface="Cambria" panose="02040503050406030204" pitchFamily="18" charset="0"/>
                <a:ea typeface="Cambria" panose="02040503050406030204" pitchFamily="18" charset="0"/>
              </a:rPr>
              <a:t> </a:t>
            </a:r>
            <a:r>
              <a:rPr lang="de-DE" sz="1600" dirty="0" err="1">
                <a:latin typeface="Cambria" panose="02040503050406030204" pitchFamily="18" charset="0"/>
                <a:ea typeface="Cambria" panose="02040503050406030204" pitchFamily="18" charset="0"/>
              </a:rPr>
              <a:t>with</a:t>
            </a:r>
            <a:r>
              <a:rPr lang="de-DE" sz="1600" dirty="0">
                <a:latin typeface="Cambria" panose="02040503050406030204" pitchFamily="18" charset="0"/>
                <a:ea typeface="Cambria" panose="02040503050406030204" pitchFamily="18" charset="0"/>
              </a:rPr>
              <a:t> </a:t>
            </a:r>
            <a:r>
              <a:rPr lang="de-DE" sz="1600" dirty="0" err="1">
                <a:latin typeface="Cambria" panose="02040503050406030204" pitchFamily="18" charset="0"/>
                <a:ea typeface="Cambria" panose="02040503050406030204" pitchFamily="18" charset="0"/>
              </a:rPr>
              <a:t>poorer</a:t>
            </a:r>
            <a:r>
              <a:rPr lang="de-DE" sz="1600" dirty="0">
                <a:latin typeface="Cambria" panose="02040503050406030204" pitchFamily="18" charset="0"/>
                <a:ea typeface="Cambria" panose="02040503050406030204" pitchFamily="18" charset="0"/>
              </a:rPr>
              <a:t> </a:t>
            </a:r>
            <a:r>
              <a:rPr lang="de-DE" sz="1600" dirty="0" err="1">
                <a:latin typeface="Cambria" panose="02040503050406030204" pitchFamily="18" charset="0"/>
                <a:ea typeface="Cambria" panose="02040503050406030204" pitchFamily="18" charset="0"/>
              </a:rPr>
              <a:t>task</a:t>
            </a:r>
            <a:r>
              <a:rPr lang="de-DE" sz="1600" dirty="0">
                <a:latin typeface="Cambria" panose="02040503050406030204" pitchFamily="18" charset="0"/>
                <a:ea typeface="Cambria" panose="02040503050406030204" pitchFamily="18" charset="0"/>
              </a:rPr>
              <a:t> </a:t>
            </a:r>
            <a:r>
              <a:rPr lang="de-DE" sz="1600" dirty="0" err="1">
                <a:latin typeface="Cambria" panose="02040503050406030204" pitchFamily="18" charset="0"/>
                <a:ea typeface="Cambria" panose="02040503050406030204" pitchFamily="18" charset="0"/>
              </a:rPr>
              <a:t>performance</a:t>
            </a:r>
            <a:r>
              <a:rPr lang="de-DE" sz="1600" dirty="0">
                <a:latin typeface="Cambria" panose="02040503050406030204" pitchFamily="18" charset="0"/>
                <a:ea typeface="Cambria" panose="02040503050406030204" pitchFamily="18" charset="0"/>
              </a:rPr>
              <a:t>:  </a:t>
            </a:r>
          </a:p>
        </p:txBody>
      </p:sp>
      <p:pic>
        <p:nvPicPr>
          <p:cNvPr id="15" name="Grafik 31">
            <a:extLst>
              <a:ext uri="{FF2B5EF4-FFF2-40B4-BE49-F238E27FC236}">
                <a16:creationId xmlns="" xmlns:a16="http://schemas.microsoft.com/office/drawing/2014/main" id="{BBF9CACE-1096-451F-5602-655060D2EDB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p:blipFill>
        <p:spPr>
          <a:xfrm>
            <a:off x="253478" y="808890"/>
            <a:ext cx="2738121" cy="2053590"/>
          </a:xfrm>
          <a:prstGeom prst="rect">
            <a:avLst/>
          </a:prstGeom>
        </p:spPr>
      </p:pic>
      <p:sp>
        <p:nvSpPr>
          <p:cNvPr id="16" name="Textfeld 32">
            <a:extLst>
              <a:ext uri="{FF2B5EF4-FFF2-40B4-BE49-F238E27FC236}">
                <a16:creationId xmlns="" xmlns:a16="http://schemas.microsoft.com/office/drawing/2014/main" id="{D2814588-24E9-83B0-CEE9-0BFD9E7F86BC}"/>
              </a:ext>
            </a:extLst>
          </p:cNvPr>
          <p:cNvSpPr txBox="1"/>
          <p:nvPr/>
        </p:nvSpPr>
        <p:spPr>
          <a:xfrm>
            <a:off x="1950432" y="1220094"/>
            <a:ext cx="792205" cy="184666"/>
          </a:xfrm>
          <a:prstGeom prst="rect">
            <a:avLst/>
          </a:prstGeom>
          <a:noFill/>
        </p:spPr>
        <p:txBody>
          <a:bodyPr wrap="none" rtlCol="0">
            <a:spAutoFit/>
          </a:bodyPr>
          <a:lstStyle/>
          <a:p>
            <a:r>
              <a:rPr lang="de-DE" sz="600" b="1" i="1" dirty="0" err="1">
                <a:latin typeface="Cambria" panose="02040503050406030204" pitchFamily="18" charset="0"/>
                <a:ea typeface="Cambria" panose="02040503050406030204" pitchFamily="18" charset="0"/>
              </a:rPr>
              <a:t>r</a:t>
            </a:r>
            <a:r>
              <a:rPr lang="de-DE" sz="600" b="1" dirty="0">
                <a:latin typeface="Cambria" panose="02040503050406030204" pitchFamily="18" charset="0"/>
                <a:ea typeface="Cambria" panose="02040503050406030204" pitchFamily="18" charset="0"/>
              </a:rPr>
              <a:t> = -0.67, </a:t>
            </a:r>
            <a:r>
              <a:rPr lang="de-DE" sz="600" b="1" i="1" dirty="0">
                <a:latin typeface="Cambria" panose="02040503050406030204" pitchFamily="18" charset="0"/>
                <a:ea typeface="Cambria" panose="02040503050406030204" pitchFamily="18" charset="0"/>
              </a:rPr>
              <a:t>p</a:t>
            </a:r>
            <a:r>
              <a:rPr lang="de-DE" sz="600" b="1" dirty="0">
                <a:latin typeface="Cambria" panose="02040503050406030204" pitchFamily="18" charset="0"/>
                <a:ea typeface="Cambria" panose="02040503050406030204" pitchFamily="18" charset="0"/>
              </a:rPr>
              <a:t> = .007</a:t>
            </a:r>
          </a:p>
        </p:txBody>
      </p:sp>
      <p:sp>
        <p:nvSpPr>
          <p:cNvPr id="17" name="Textfeld 20">
            <a:extLst>
              <a:ext uri="{FF2B5EF4-FFF2-40B4-BE49-F238E27FC236}">
                <a16:creationId xmlns="" xmlns:a16="http://schemas.microsoft.com/office/drawing/2014/main" id="{6DFE4E56-C170-A400-F1D8-708374235BD6}"/>
              </a:ext>
            </a:extLst>
          </p:cNvPr>
          <p:cNvSpPr txBox="1"/>
          <p:nvPr/>
        </p:nvSpPr>
        <p:spPr>
          <a:xfrm>
            <a:off x="457201" y="837365"/>
            <a:ext cx="7868997" cy="338554"/>
          </a:xfrm>
          <a:prstGeom prst="rect">
            <a:avLst/>
          </a:prstGeom>
          <a:noFill/>
        </p:spPr>
        <p:txBody>
          <a:bodyPr wrap="square">
            <a:spAutoFit/>
          </a:bodyPr>
          <a:lstStyle/>
          <a:p>
            <a:r>
              <a:rPr lang="en-US" sz="800" b="1" dirty="0">
                <a:latin typeface="Arial Nova" panose="020B0504020202020204" pitchFamily="34" charset="0"/>
                <a:ea typeface="Cambria" pitchFamily="18" charset="0"/>
                <a:cs typeface="Noto Sans SC Regular" charset="0"/>
              </a:rPr>
              <a:t>  a)		                                b)			                          c) 		                              			      </a:t>
            </a:r>
            <a:endParaRPr lang="de-DE" sz="800" dirty="0">
              <a:latin typeface="Arial Nova" panose="020B0504020202020204" pitchFamily="34" charset="0"/>
            </a:endParaRPr>
          </a:p>
        </p:txBody>
      </p:sp>
      <p:sp>
        <p:nvSpPr>
          <p:cNvPr id="18" name="Textfeld 35">
            <a:extLst>
              <a:ext uri="{FF2B5EF4-FFF2-40B4-BE49-F238E27FC236}">
                <a16:creationId xmlns="" xmlns:a16="http://schemas.microsoft.com/office/drawing/2014/main" id="{92B39069-3E8F-BD3F-E8B6-2097E011C085}"/>
              </a:ext>
            </a:extLst>
          </p:cNvPr>
          <p:cNvSpPr txBox="1"/>
          <p:nvPr/>
        </p:nvSpPr>
        <p:spPr>
          <a:xfrm>
            <a:off x="213587" y="2827904"/>
            <a:ext cx="4240328" cy="338554"/>
          </a:xfrm>
          <a:prstGeom prst="rect">
            <a:avLst/>
          </a:prstGeom>
          <a:noFill/>
        </p:spPr>
        <p:txBody>
          <a:bodyPr wrap="none" rtlCol="0">
            <a:spAutoFit/>
          </a:bodyPr>
          <a:lstStyle/>
          <a:p>
            <a:r>
              <a:rPr lang="de-DE" sz="1600" dirty="0">
                <a:latin typeface="Cambria" panose="02040503050406030204" pitchFamily="18" charset="0"/>
                <a:ea typeface="Cambria" panose="02040503050406030204" pitchFamily="18" charset="0"/>
              </a:rPr>
              <a:t>II For comparison: </a:t>
            </a:r>
            <a:r>
              <a:rPr lang="de-DE" sz="1600" dirty="0" smtClean="0">
                <a:latin typeface="Cambria" panose="02040503050406030204" pitchFamily="18" charset="0"/>
                <a:ea typeface="Cambria" panose="02040503050406030204" pitchFamily="18" charset="0"/>
              </a:rPr>
              <a:t>foraging </a:t>
            </a:r>
            <a:r>
              <a:rPr lang="de-DE" sz="1600" dirty="0">
                <a:latin typeface="Cambria" panose="02040503050406030204" pitchFamily="18" charset="0"/>
                <a:ea typeface="Cambria" panose="02040503050406030204" pitchFamily="18" charset="0"/>
              </a:rPr>
              <a:t>in elderly (n = 20):</a:t>
            </a:r>
          </a:p>
        </p:txBody>
      </p:sp>
      <p:pic>
        <p:nvPicPr>
          <p:cNvPr id="19" name="Grafik 4">
            <a:extLst>
              <a:ext uri="{FF2B5EF4-FFF2-40B4-BE49-F238E27FC236}">
                <a16:creationId xmlns="" xmlns:a16="http://schemas.microsoft.com/office/drawing/2014/main" id="{B14DFE1D-6863-FF7D-EB37-DA7D7DA1BA70}"/>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283813" y="3306626"/>
            <a:ext cx="3079181" cy="1641303"/>
          </a:xfrm>
          <a:prstGeom prst="rect">
            <a:avLst/>
          </a:prstGeom>
        </p:spPr>
      </p:pic>
      <p:sp>
        <p:nvSpPr>
          <p:cNvPr id="20" name="Textfeld 5">
            <a:extLst>
              <a:ext uri="{FF2B5EF4-FFF2-40B4-BE49-F238E27FC236}">
                <a16:creationId xmlns="" xmlns:a16="http://schemas.microsoft.com/office/drawing/2014/main" id="{6D64B503-0358-E601-EA83-8176E0FEB932}"/>
              </a:ext>
            </a:extLst>
          </p:cNvPr>
          <p:cNvSpPr txBox="1"/>
          <p:nvPr/>
        </p:nvSpPr>
        <p:spPr>
          <a:xfrm>
            <a:off x="4585900" y="1179936"/>
            <a:ext cx="792205" cy="184666"/>
          </a:xfrm>
          <a:prstGeom prst="rect">
            <a:avLst/>
          </a:prstGeom>
          <a:noFill/>
        </p:spPr>
        <p:txBody>
          <a:bodyPr wrap="none" rtlCol="0">
            <a:spAutoFit/>
          </a:bodyPr>
          <a:lstStyle/>
          <a:p>
            <a:r>
              <a:rPr lang="de-DE" sz="600" b="1" i="1" dirty="0" err="1">
                <a:latin typeface="Cambria" panose="02040503050406030204" pitchFamily="18" charset="0"/>
                <a:ea typeface="Cambria" panose="02040503050406030204" pitchFamily="18" charset="0"/>
              </a:rPr>
              <a:t>r</a:t>
            </a:r>
            <a:r>
              <a:rPr lang="de-DE" sz="600" b="1" dirty="0">
                <a:latin typeface="Cambria" panose="02040503050406030204" pitchFamily="18" charset="0"/>
                <a:ea typeface="Cambria" panose="02040503050406030204" pitchFamily="18" charset="0"/>
              </a:rPr>
              <a:t> = -0.57, </a:t>
            </a:r>
            <a:r>
              <a:rPr lang="de-DE" sz="600" b="1" i="1" dirty="0">
                <a:latin typeface="Cambria" panose="02040503050406030204" pitchFamily="18" charset="0"/>
                <a:ea typeface="Cambria" panose="02040503050406030204" pitchFamily="18" charset="0"/>
              </a:rPr>
              <a:t>p</a:t>
            </a:r>
            <a:r>
              <a:rPr lang="de-DE" sz="600" b="1" dirty="0">
                <a:latin typeface="Cambria" panose="02040503050406030204" pitchFamily="18" charset="0"/>
                <a:ea typeface="Cambria" panose="02040503050406030204" pitchFamily="18" charset="0"/>
              </a:rPr>
              <a:t> = .002</a:t>
            </a:r>
          </a:p>
        </p:txBody>
      </p:sp>
      <p:cxnSp>
        <p:nvCxnSpPr>
          <p:cNvPr id="21" name="Gerade Verbindung 10">
            <a:extLst>
              <a:ext uri="{FF2B5EF4-FFF2-40B4-BE49-F238E27FC236}">
                <a16:creationId xmlns="" xmlns:a16="http://schemas.microsoft.com/office/drawing/2014/main" id="{4E68C4B2-8C50-DAD3-0C91-E64E066F6689}"/>
              </a:ext>
            </a:extLst>
          </p:cNvPr>
          <p:cNvCxnSpPr/>
          <p:nvPr/>
        </p:nvCxnSpPr>
        <p:spPr>
          <a:xfrm>
            <a:off x="1331641" y="3306625"/>
            <a:ext cx="618031"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feld 11">
            <a:extLst>
              <a:ext uri="{FF2B5EF4-FFF2-40B4-BE49-F238E27FC236}">
                <a16:creationId xmlns="" xmlns:a16="http://schemas.microsoft.com/office/drawing/2014/main" id="{B329EA75-4005-CB0A-499A-CCAC393A8F1E}"/>
              </a:ext>
            </a:extLst>
          </p:cNvPr>
          <p:cNvSpPr txBox="1"/>
          <p:nvPr/>
        </p:nvSpPr>
        <p:spPr>
          <a:xfrm>
            <a:off x="1451536" y="3075806"/>
            <a:ext cx="415498" cy="369332"/>
          </a:xfrm>
          <a:prstGeom prst="rect">
            <a:avLst/>
          </a:prstGeom>
          <a:noFill/>
        </p:spPr>
        <p:txBody>
          <a:bodyPr wrap="none" rtlCol="0">
            <a:spAutoFit/>
          </a:bodyPr>
          <a:lstStyle/>
          <a:p>
            <a:r>
              <a:rPr lang="de-DE" sz="1800" dirty="0"/>
              <a:t>**</a:t>
            </a:r>
          </a:p>
        </p:txBody>
      </p:sp>
      <p:pic>
        <p:nvPicPr>
          <p:cNvPr id="23" name="Picture 22" descr="Ein Bild, das Menschliches Gesicht, Person, Lächeln, draußen enthält.&#10;&#10;Automatisch generierte Beschreibung">
            <a:extLst>
              <a:ext uri="{FF2B5EF4-FFF2-40B4-BE49-F238E27FC236}">
                <a16:creationId xmlns:ve="http://schemas.openxmlformats.org/markup-compatibility/2006" xmlns:o="urn:schemas-microsoft-com:office:office" xmlns:m="http://schemas.openxmlformats.org/officeDocument/2006/math" xmlns:v="urn:schemas-microsoft-com:vml" xmlns:wp="http://schemas.openxmlformats.org/drawingml/2006/wordprocessingDrawing" xmlns:w10="urn:schemas-microsoft-com:office:word" xmlns:w="http://schemas.openxmlformats.org/wordprocessingml/2006/main" xmlns:wne="http://schemas.microsoft.com/office/word/2006/wordml" xmlns:a16="http://schemas.microsoft.com/office/drawing/2014/main" xmlns="" xmlns:lc="http://schemas.openxmlformats.org/drawingml/2006/lockedCanvas" id="{294F51B2-6EF6-058B-333E-376C07193C12}"/>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4614394" y="3121735"/>
            <a:ext cx="856725" cy="1089254"/>
          </a:xfrm>
          <a:prstGeom prst="rect">
            <a:avLst/>
          </a:prstGeom>
        </p:spPr>
      </p:pic>
      <p:sp>
        <p:nvSpPr>
          <p:cNvPr id="24" name="TextBox 23"/>
          <p:cNvSpPr txBox="1"/>
          <p:nvPr/>
        </p:nvSpPr>
        <p:spPr>
          <a:xfrm>
            <a:off x="4558023" y="4198918"/>
            <a:ext cx="1093512" cy="261610"/>
          </a:xfrm>
          <a:prstGeom prst="rect">
            <a:avLst/>
          </a:prstGeom>
          <a:noFill/>
        </p:spPr>
        <p:txBody>
          <a:bodyPr wrap="square" rtlCol="0">
            <a:spAutoFit/>
          </a:bodyPr>
          <a:lstStyle/>
          <a:p>
            <a:r>
              <a:rPr lang="en-US" sz="1100" b="1" dirty="0" smtClean="0">
                <a:latin typeface="Cambria" panose="02040503050406030204" pitchFamily="18" charset="0"/>
                <a:ea typeface="Cambria" panose="02040503050406030204" pitchFamily="18" charset="0"/>
              </a:rPr>
              <a:t>Sara </a:t>
            </a:r>
            <a:r>
              <a:rPr lang="en-US" sz="1100" b="1" dirty="0" err="1" smtClean="0">
                <a:latin typeface="Cambria" panose="02040503050406030204" pitchFamily="18" charset="0"/>
                <a:ea typeface="Cambria" panose="02040503050406030204" pitchFamily="18" charset="0"/>
              </a:rPr>
              <a:t>Classen</a:t>
            </a:r>
            <a:endParaRPr lang="en-US" sz="11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250733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46" name="Rechteck 4">
            <a:extLst>
              <a:ext uri="{FF2B5EF4-FFF2-40B4-BE49-F238E27FC236}">
                <a16:creationId xmlns:a16="http://schemas.microsoft.com/office/drawing/2014/main" xmlns="" id="{752D5E9A-88B3-D548-AFA8-91639578AE30}"/>
              </a:ext>
            </a:extLst>
          </p:cNvPr>
          <p:cNvSpPr/>
          <p:nvPr/>
        </p:nvSpPr>
        <p:spPr>
          <a:xfrm>
            <a:off x="0" y="4876006"/>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8</a:t>
            </a:fld>
            <a:endParaRPr lang="en-US" dirty="0"/>
          </a:p>
        </p:txBody>
      </p:sp>
      <p:pic>
        <p:nvPicPr>
          <p:cNvPr id="32"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5"/>
          <a:srcRect l="55740"/>
          <a:stretch/>
        </p:blipFill>
        <p:spPr>
          <a:xfrm>
            <a:off x="8027513" y="51470"/>
            <a:ext cx="216895" cy="548640"/>
          </a:xfrm>
          <a:prstGeom prst="rect">
            <a:avLst/>
          </a:prstGeom>
        </p:spPr>
      </p:pic>
      <p:sp>
        <p:nvSpPr>
          <p:cNvPr id="10" name="Title 1"/>
          <p:cNvSpPr txBox="1">
            <a:spLocks/>
          </p:cNvSpPr>
          <p:nvPr/>
        </p:nvSpPr>
        <p:spPr>
          <a:xfrm>
            <a:off x="457200" y="0"/>
            <a:ext cx="8229600" cy="85725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j-cs"/>
              </a:rPr>
              <a:t>RESULTS fMRI</a:t>
            </a:r>
            <a:endParaRPr kumimoji="0" lang="en-US" sz="28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pic>
        <p:nvPicPr>
          <p:cNvPr id="11" name="Grafik 4">
            <a:extLst>
              <a:ext uri="{FF2B5EF4-FFF2-40B4-BE49-F238E27FC236}">
                <a16:creationId xmlns="" xmlns:a16="http://schemas.microsoft.com/office/drawing/2014/main" id="{200AD828-09E2-6048-2352-113F903D31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p:blipFill>
        <p:spPr>
          <a:xfrm>
            <a:off x="5938284" y="1174963"/>
            <a:ext cx="3188243" cy="2457204"/>
          </a:xfrm>
          <a:prstGeom prst="rect">
            <a:avLst/>
          </a:prstGeom>
        </p:spPr>
      </p:pic>
      <p:pic>
        <p:nvPicPr>
          <p:cNvPr id="12" name="Grafik 8">
            <a:extLst>
              <a:ext uri="{FF2B5EF4-FFF2-40B4-BE49-F238E27FC236}">
                <a16:creationId xmlns="" xmlns:a16="http://schemas.microsoft.com/office/drawing/2014/main" id="{25404CCA-A1F7-01A8-CDBA-553886CB136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8308599" y="1555030"/>
            <a:ext cx="428814" cy="363540"/>
          </a:xfrm>
          <a:prstGeom prst="rect">
            <a:avLst/>
          </a:prstGeom>
        </p:spPr>
      </p:pic>
      <p:sp>
        <p:nvSpPr>
          <p:cNvPr id="13" name="Textfeld 9">
            <a:extLst>
              <a:ext uri="{FF2B5EF4-FFF2-40B4-BE49-F238E27FC236}">
                <a16:creationId xmlns="" xmlns:a16="http://schemas.microsoft.com/office/drawing/2014/main" id="{F1829160-70B3-81C7-2D3D-4C40F50B67DE}"/>
              </a:ext>
            </a:extLst>
          </p:cNvPr>
          <p:cNvSpPr txBox="1"/>
          <p:nvPr/>
        </p:nvSpPr>
        <p:spPr>
          <a:xfrm>
            <a:off x="7884368" y="2906269"/>
            <a:ext cx="907822" cy="184666"/>
          </a:xfrm>
          <a:prstGeom prst="rect">
            <a:avLst/>
          </a:prstGeom>
          <a:noFill/>
        </p:spPr>
        <p:txBody>
          <a:bodyPr wrap="square" rtlCol="0">
            <a:spAutoFit/>
          </a:bodyPr>
          <a:lstStyle/>
          <a:p>
            <a:r>
              <a:rPr lang="de-DE" sz="600" b="1" i="1" dirty="0" err="1">
                <a:latin typeface="Cambria" panose="02040503050406030204" pitchFamily="18" charset="0"/>
                <a:ea typeface="Cambria" panose="02040503050406030204" pitchFamily="18" charset="0"/>
              </a:rPr>
              <a:t>r</a:t>
            </a:r>
            <a:r>
              <a:rPr lang="de-DE" sz="600" b="1" dirty="0">
                <a:latin typeface="Cambria" panose="02040503050406030204" pitchFamily="18" charset="0"/>
                <a:ea typeface="Cambria" panose="02040503050406030204" pitchFamily="18" charset="0"/>
              </a:rPr>
              <a:t> = - 0.539, </a:t>
            </a:r>
            <a:r>
              <a:rPr lang="de-DE" sz="600" b="1" i="1" dirty="0">
                <a:latin typeface="Cambria" panose="02040503050406030204" pitchFamily="18" charset="0"/>
                <a:ea typeface="Cambria" panose="02040503050406030204" pitchFamily="18" charset="0"/>
              </a:rPr>
              <a:t>p</a:t>
            </a:r>
            <a:r>
              <a:rPr lang="de-DE" sz="600" b="1" dirty="0">
                <a:latin typeface="Cambria" panose="02040503050406030204" pitchFamily="18" charset="0"/>
                <a:ea typeface="Cambria" panose="02040503050406030204" pitchFamily="18" charset="0"/>
              </a:rPr>
              <a:t> = .007</a:t>
            </a:r>
          </a:p>
        </p:txBody>
      </p:sp>
      <p:sp>
        <p:nvSpPr>
          <p:cNvPr id="14" name="Textfeld 18">
            <a:extLst>
              <a:ext uri="{FF2B5EF4-FFF2-40B4-BE49-F238E27FC236}">
                <a16:creationId xmlns="" xmlns:a16="http://schemas.microsoft.com/office/drawing/2014/main" id="{944E5C6A-2F1E-09CD-8A22-378FF17D6D9C}"/>
              </a:ext>
            </a:extLst>
          </p:cNvPr>
          <p:cNvSpPr txBox="1"/>
          <p:nvPr/>
        </p:nvSpPr>
        <p:spPr>
          <a:xfrm>
            <a:off x="6094539" y="3573455"/>
            <a:ext cx="3063467" cy="276999"/>
          </a:xfrm>
          <a:prstGeom prst="rect">
            <a:avLst/>
          </a:prstGeom>
          <a:noFill/>
        </p:spPr>
        <p:txBody>
          <a:bodyPr wrap="none" rtlCol="0">
            <a:spAutoFit/>
          </a:bodyPr>
          <a:lstStyle/>
          <a:p>
            <a:r>
              <a:rPr lang="de-DE" sz="1200" dirty="0" err="1">
                <a:latin typeface="Cambria" panose="02040503050406030204" pitchFamily="18" charset="0"/>
                <a:ea typeface="Cambria" panose="02040503050406030204" pitchFamily="18" charset="0"/>
              </a:rPr>
              <a:t>Association</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between</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beta</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weights</a:t>
            </a:r>
            <a:r>
              <a:rPr lang="de-DE" sz="1200" dirty="0">
                <a:latin typeface="Cambria" panose="02040503050406030204" pitchFamily="18" charset="0"/>
                <a:ea typeface="Cambria" panose="02040503050406030204" pitchFamily="18" charset="0"/>
              </a:rPr>
              <a:t> and GUTs</a:t>
            </a:r>
          </a:p>
        </p:txBody>
      </p:sp>
      <p:pic>
        <p:nvPicPr>
          <p:cNvPr id="15" name="Grafik 21" descr="Ein Bild, das Zeichnung, Sammlung enthält.&#10;&#10;Automatisch generierte Beschreibung">
            <a:extLst>
              <a:ext uri="{FF2B5EF4-FFF2-40B4-BE49-F238E27FC236}">
                <a16:creationId xmlns="" xmlns:a16="http://schemas.microsoft.com/office/drawing/2014/main" id="{5E74F7DF-DA0F-E98D-D2DC-9F4134BD03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8" y="956676"/>
            <a:ext cx="6001574" cy="3516617"/>
          </a:xfrm>
          <a:prstGeom prst="rect">
            <a:avLst/>
          </a:prstGeom>
        </p:spPr>
      </p:pic>
      <p:sp>
        <p:nvSpPr>
          <p:cNvPr id="16" name="Textfeld 22">
            <a:extLst>
              <a:ext uri="{FF2B5EF4-FFF2-40B4-BE49-F238E27FC236}">
                <a16:creationId xmlns="" xmlns:a16="http://schemas.microsoft.com/office/drawing/2014/main" id="{0C73F937-D7B7-B1B4-3111-B7C9A24C0288}"/>
              </a:ext>
            </a:extLst>
          </p:cNvPr>
          <p:cNvSpPr txBox="1"/>
          <p:nvPr/>
        </p:nvSpPr>
        <p:spPr>
          <a:xfrm>
            <a:off x="69382" y="3680254"/>
            <a:ext cx="4485594" cy="646331"/>
          </a:xfrm>
          <a:prstGeom prst="rect">
            <a:avLst/>
          </a:prstGeom>
          <a:noFill/>
        </p:spPr>
        <p:txBody>
          <a:bodyPr wrap="square" rtlCol="0">
            <a:spAutoFit/>
          </a:bodyPr>
          <a:lstStyle/>
          <a:p>
            <a:r>
              <a:rPr lang="de-DE" sz="1200" dirty="0">
                <a:latin typeface="Cambria" panose="02040503050406030204" pitchFamily="18" charset="0"/>
                <a:ea typeface="Cambria" panose="02040503050406030204" pitchFamily="18" charset="0"/>
              </a:rPr>
              <a:t>GLM </a:t>
            </a:r>
            <a:r>
              <a:rPr lang="de-DE" sz="1200" dirty="0" err="1">
                <a:latin typeface="Cambria" panose="02040503050406030204" pitchFamily="18" charset="0"/>
                <a:ea typeface="Cambria" panose="02040503050406030204" pitchFamily="18" charset="0"/>
              </a:rPr>
              <a:t>of</a:t>
            </a:r>
            <a:r>
              <a:rPr lang="de-DE" sz="1200" dirty="0">
                <a:latin typeface="Cambria" panose="02040503050406030204" pitchFamily="18" charset="0"/>
                <a:ea typeface="Cambria" panose="02040503050406030204" pitchFamily="18" charset="0"/>
              </a:rPr>
              <a:t> BOLD-signal: </a:t>
            </a:r>
            <a:r>
              <a:rPr lang="de-DE" sz="1200" dirty="0" err="1">
                <a:latin typeface="Cambria" panose="02040503050406030204" pitchFamily="18" charset="0"/>
                <a:ea typeface="Cambria" panose="02040503050406030204" pitchFamily="18" charset="0"/>
              </a:rPr>
              <a:t>testing</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for</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brain</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regions</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more</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active</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during</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patch</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leaving</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compared</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to</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the</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search</a:t>
            </a:r>
            <a:r>
              <a:rPr lang="de-DE" sz="1200" dirty="0">
                <a:latin typeface="Cambria" panose="02040503050406030204" pitchFamily="18" charset="0"/>
                <a:ea typeface="Cambria" panose="02040503050406030204" pitchFamily="18" charset="0"/>
              </a:rPr>
              <a:t> </a:t>
            </a:r>
            <a:r>
              <a:rPr lang="de-DE" sz="1200" dirty="0" err="1">
                <a:latin typeface="Cambria" panose="02040503050406030204" pitchFamily="18" charset="0"/>
                <a:ea typeface="Cambria" panose="02040503050406030204" pitchFamily="18" charset="0"/>
              </a:rPr>
              <a:t>phase</a:t>
            </a:r>
            <a:r>
              <a:rPr lang="de-DE" sz="1200" dirty="0">
                <a:latin typeface="Cambria" panose="02040503050406030204" pitchFamily="18" charset="0"/>
                <a:ea typeface="Cambria" panose="02040503050406030204" pitchFamily="18" charset="0"/>
              </a:rPr>
              <a:t>.</a:t>
            </a:r>
          </a:p>
          <a:p>
            <a:r>
              <a:rPr lang="de-DE" sz="1200" dirty="0">
                <a:latin typeface="Cambria" panose="02040503050406030204" pitchFamily="18" charset="0"/>
                <a:ea typeface="Cambria" panose="02040503050406030204" pitchFamily="18" charset="0"/>
              </a:rPr>
              <a:t>n = 20, z = 2.3, p</a:t>
            </a:r>
            <a:r>
              <a:rPr lang="de-DE" sz="1200" baseline="-25000" dirty="0">
                <a:latin typeface="Cambria" panose="02040503050406030204" pitchFamily="18" charset="0"/>
                <a:ea typeface="Cambria" panose="02040503050406030204" pitchFamily="18" charset="0"/>
              </a:rPr>
              <a:t>fwe</a:t>
            </a:r>
            <a:r>
              <a:rPr lang="de-DE" sz="1200" dirty="0">
                <a:latin typeface="Cambria" panose="02040503050406030204" pitchFamily="18" charset="0"/>
                <a:ea typeface="Cambria" panose="02040503050406030204" pitchFamily="18" charset="0"/>
              </a:rPr>
              <a:t> &lt; .01 </a:t>
            </a:r>
            <a:r>
              <a:rPr lang="de-DE" sz="1200" dirty="0" smtClean="0">
                <a:latin typeface="Cambria" panose="02040503050406030204" pitchFamily="18" charset="0"/>
                <a:ea typeface="Cambria" panose="02040503050406030204" pitchFamily="18" charset="0"/>
              </a:rPr>
              <a:t>(Gueldener and Pollmann in </a:t>
            </a:r>
            <a:r>
              <a:rPr lang="de-DE" sz="1200" dirty="0">
                <a:latin typeface="Cambria" panose="02040503050406030204" pitchFamily="18" charset="0"/>
                <a:ea typeface="Cambria" panose="02040503050406030204" pitchFamily="18" charset="0"/>
              </a:rPr>
              <a:t>prep.)</a:t>
            </a:r>
          </a:p>
        </p:txBody>
      </p:sp>
    </p:spTree>
    <p:extLst>
      <p:ext uri="{BB962C8B-B14F-4D97-AF65-F5344CB8AC3E}">
        <p14:creationId xmlns:p14="http://schemas.microsoft.com/office/powerpoint/2010/main" val="26219765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xmlns="" id="{8FA45885-7423-060A-6B4B-838A142C27A1}"/>
              </a:ext>
            </a:extLst>
          </p:cNvPr>
          <p:cNvPicPr>
            <a:picLocks noChangeAspect="1"/>
          </p:cNvPicPr>
          <p:nvPr/>
        </p:nvPicPr>
        <p:blipFill rotWithShape="1">
          <a:blip r:embed="rId3"/>
          <a:srcRect l="24042" t="19172" r="20502" b="25045"/>
          <a:stretch/>
        </p:blipFill>
        <p:spPr>
          <a:xfrm>
            <a:off x="7982782" y="121237"/>
            <a:ext cx="1080165" cy="765672"/>
          </a:xfrm>
          <a:prstGeom prst="rect">
            <a:avLst/>
          </a:prstGeom>
        </p:spPr>
      </p:pic>
      <p:pic>
        <p:nvPicPr>
          <p:cNvPr id="29" name="Picture 6">
            <a:extLst>
              <a:ext uri="{FF2B5EF4-FFF2-40B4-BE49-F238E27FC236}">
                <a16:creationId xmlns:a16="http://schemas.microsoft.com/office/drawing/2014/main" xmlns="" id="{29521AF9-FAC8-4DD0-CF64-034542D21500}"/>
              </a:ext>
            </a:extLst>
          </p:cNvPr>
          <p:cNvPicPr>
            <a:picLocks noChangeAspect="1" noChangeArrowheads="1"/>
          </p:cNvPicPr>
          <p:nvPr/>
        </p:nvPicPr>
        <p:blipFill>
          <a:blip r:embed="rId4"/>
          <a:srcRect b="38115"/>
          <a:stretch>
            <a:fillRect/>
          </a:stretch>
        </p:blipFill>
        <p:spPr bwMode="auto">
          <a:xfrm>
            <a:off x="0" y="109538"/>
            <a:ext cx="8229600" cy="430212"/>
          </a:xfrm>
          <a:prstGeom prst="rect">
            <a:avLst/>
          </a:prstGeom>
          <a:noFill/>
          <a:ln w="9525" cap="flat">
            <a:noFill/>
            <a:round/>
            <a:headEnd/>
            <a:tailEnd/>
          </a:ln>
          <a:effectLst/>
        </p:spPr>
      </p:pic>
      <p:sp>
        <p:nvSpPr>
          <p:cNvPr id="30" name="Rectangle 7">
            <a:extLst>
              <a:ext uri="{FF2B5EF4-FFF2-40B4-BE49-F238E27FC236}">
                <a16:creationId xmlns:a16="http://schemas.microsoft.com/office/drawing/2014/main" xmlns="" id="{EE70B160-C728-02A3-27B4-C4A4C12AF8A6}"/>
              </a:ext>
            </a:extLst>
          </p:cNvPr>
          <p:cNvSpPr>
            <a:spLocks noChangeArrowheads="1"/>
          </p:cNvSpPr>
          <p:nvPr/>
        </p:nvSpPr>
        <p:spPr bwMode="auto">
          <a:xfrm>
            <a:off x="7938" y="0"/>
            <a:ext cx="2079625" cy="303213"/>
          </a:xfrm>
          <a:prstGeom prst="rect">
            <a:avLst/>
          </a:prstGeom>
          <a:noFill/>
          <a:ln w="9525" cap="flat">
            <a:noFill/>
            <a:round/>
            <a:headEnd/>
            <a:tailEnd/>
          </a:ln>
          <a:effectLst/>
        </p:spPr>
        <p:txBody>
          <a:bodyPr wrap="none" lIns="90000" tIns="45000" rIns="90000" bIns="45000">
            <a:spAutoFit/>
          </a:bodyPr>
          <a:lstStyle/>
          <a:p>
            <a:pPr hangingPunct="1">
              <a:lnSpc>
                <a:spcPct val="100000"/>
              </a:lnSpc>
              <a:tabLst>
                <a:tab pos="457200" algn="l"/>
                <a:tab pos="914400" algn="l"/>
                <a:tab pos="1371600" algn="l"/>
                <a:tab pos="1828800" algn="l"/>
              </a:tabLst>
            </a:pPr>
            <a:r>
              <a:rPr lang="de-DE" sz="1400" b="1" i="1" dirty="0">
                <a:solidFill>
                  <a:srgbClr val="953735"/>
                </a:solidFill>
                <a:latin typeface="Cambria" pitchFamily="16" charset="0"/>
                <a:ea typeface="Cambria" pitchFamily="16" charset="0"/>
                <a:cs typeface="Cambria" pitchFamily="16" charset="0"/>
              </a:rPr>
              <a:t>C02 – Happel/Pollmann</a:t>
            </a:r>
          </a:p>
        </p:txBody>
      </p:sp>
      <p:sp>
        <p:nvSpPr>
          <p:cNvPr id="46" name="Rechteck 4">
            <a:extLst>
              <a:ext uri="{FF2B5EF4-FFF2-40B4-BE49-F238E27FC236}">
                <a16:creationId xmlns:a16="http://schemas.microsoft.com/office/drawing/2014/main" xmlns="" id="{752D5E9A-88B3-D548-AFA8-91639578AE30}"/>
              </a:ext>
            </a:extLst>
          </p:cNvPr>
          <p:cNvSpPr/>
          <p:nvPr/>
        </p:nvSpPr>
        <p:spPr>
          <a:xfrm>
            <a:off x="0" y="4876006"/>
            <a:ext cx="9133494" cy="192360"/>
          </a:xfrm>
          <a:prstGeom prst="rect">
            <a:avLst/>
          </a:prstGeom>
        </p:spPr>
        <p:txBody>
          <a:bodyPr wrap="square" lIns="68580" tIns="34290" rIns="68580" bIns="34290">
            <a:spAutoFit/>
          </a:bodyPr>
          <a:lstStyle/>
          <a:p>
            <a:pPr algn="ctr"/>
            <a:r>
              <a:rPr lang="de-DE" sz="800" dirty="0" err="1">
                <a:solidFill>
                  <a:srgbClr val="009C8E"/>
                </a:solidFill>
                <a:latin typeface="Lucida Sans" panose="020B0602030504020204" pitchFamily="34" charset="77"/>
              </a:rPr>
              <a:t>Funded</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by</a:t>
            </a:r>
            <a:r>
              <a:rPr lang="de-DE" sz="800" dirty="0">
                <a:solidFill>
                  <a:srgbClr val="009C8E"/>
                </a:solidFill>
                <a:latin typeface="Lucida Sans" panose="020B0602030504020204" pitchFamily="34" charset="77"/>
              </a:rPr>
              <a:t> </a:t>
            </a:r>
            <a:r>
              <a:rPr lang="de-DE" sz="800" dirty="0" err="1">
                <a:solidFill>
                  <a:srgbClr val="009C8E"/>
                </a:solidFill>
                <a:latin typeface="Lucida Sans" panose="020B0602030504020204" pitchFamily="34" charset="77"/>
              </a:rPr>
              <a:t>the</a:t>
            </a:r>
            <a:r>
              <a:rPr lang="de-DE" sz="800" dirty="0">
                <a:solidFill>
                  <a:srgbClr val="009C8E"/>
                </a:solidFill>
                <a:latin typeface="Lucida Sans" panose="020B0602030504020204" pitchFamily="34" charset="77"/>
              </a:rPr>
              <a:t> Deutsche Forschungsgemeinschaft (DFG, German Research </a:t>
            </a:r>
            <a:r>
              <a:rPr lang="de-DE" sz="800" dirty="0" err="1">
                <a:solidFill>
                  <a:srgbClr val="009C8E"/>
                </a:solidFill>
                <a:latin typeface="Lucida Sans" panose="020B0602030504020204" pitchFamily="34" charset="77"/>
              </a:rPr>
              <a:t>Foundation</a:t>
            </a:r>
            <a:r>
              <a:rPr lang="de-DE" sz="800" dirty="0">
                <a:solidFill>
                  <a:srgbClr val="009C8E"/>
                </a:solidFill>
                <a:latin typeface="Lucida Sans" panose="020B0602030504020204" pitchFamily="34" charset="77"/>
              </a:rPr>
              <a:t>) – Project-ID 425899996</a:t>
            </a:r>
          </a:p>
        </p:txBody>
      </p:sp>
      <p:sp>
        <p:nvSpPr>
          <p:cNvPr id="2" name="Slide Number Placeholder 1"/>
          <p:cNvSpPr>
            <a:spLocks noGrp="1"/>
          </p:cNvSpPr>
          <p:nvPr>
            <p:ph type="sldNum" sz="quarter" idx="12"/>
          </p:nvPr>
        </p:nvSpPr>
        <p:spPr/>
        <p:txBody>
          <a:bodyPr/>
          <a:lstStyle/>
          <a:p>
            <a:fld id="{5134D717-9C71-40EE-9818-90DD4B666C46}" type="slidenum">
              <a:rPr lang="en-US" smtClean="0"/>
              <a:pPr/>
              <a:t>9</a:t>
            </a:fld>
            <a:endParaRPr lang="en-US" dirty="0"/>
          </a:p>
        </p:txBody>
      </p:sp>
      <p:pic>
        <p:nvPicPr>
          <p:cNvPr id="32" name="Grafik 28">
            <a:extLst>
              <a:ext uri="{FF2B5EF4-FFF2-40B4-BE49-F238E27FC236}">
                <a16:creationId xmlns:a16="http://schemas.microsoft.com/office/drawing/2014/main" xmlns="" id="{0C10D7B5-A528-26E5-5C6C-D2AC89A54DCA}"/>
              </a:ext>
            </a:extLst>
          </p:cNvPr>
          <p:cNvPicPr>
            <a:picLocks noChangeAspect="1"/>
          </p:cNvPicPr>
          <p:nvPr/>
        </p:nvPicPr>
        <p:blipFill rotWithShape="1">
          <a:blip r:embed="rId5"/>
          <a:srcRect l="55740"/>
          <a:stretch/>
        </p:blipFill>
        <p:spPr>
          <a:xfrm>
            <a:off x="8027513" y="51470"/>
            <a:ext cx="216895" cy="548640"/>
          </a:xfrm>
          <a:prstGeom prst="rect">
            <a:avLst/>
          </a:prstGeom>
        </p:spPr>
      </p:pic>
      <p:sp>
        <p:nvSpPr>
          <p:cNvPr id="10" name="Title 1"/>
          <p:cNvSpPr txBox="1">
            <a:spLocks/>
          </p:cNvSpPr>
          <p:nvPr/>
        </p:nvSpPr>
        <p:spPr>
          <a:xfrm>
            <a:off x="457200" y="0"/>
            <a:ext cx="8229600" cy="85725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j-cs"/>
              </a:rPr>
              <a:t>RESULTS fMRI</a:t>
            </a:r>
            <a:endParaRPr kumimoji="0" lang="en-US" sz="2800" b="1" i="0" u="none" strike="noStrike" kern="1200" cap="none" spc="0" normalizeH="0" baseline="0" noProof="0" dirty="0">
              <a:ln>
                <a:noFill/>
              </a:ln>
              <a:solidFill>
                <a:schemeClr val="tx1"/>
              </a:solidFill>
              <a:effectLst/>
              <a:uLnTx/>
              <a:uFillTx/>
              <a:latin typeface="Cambria" pitchFamily="18" charset="0"/>
              <a:ea typeface="Cambria" pitchFamily="18" charset="0"/>
              <a:cs typeface="+mj-cs"/>
            </a:endParaRPr>
          </a:p>
        </p:txBody>
      </p:sp>
      <p:pic>
        <p:nvPicPr>
          <p:cNvPr id="9" name="Grafik 5">
            <a:extLst>
              <a:ext uri="{FF2B5EF4-FFF2-40B4-BE49-F238E27FC236}">
                <a16:creationId xmlns="" xmlns:a16="http://schemas.microsoft.com/office/drawing/2014/main" id="{52A51F0F-DCA1-863E-7F5B-B0C2B571D3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0809" y="913890"/>
            <a:ext cx="5366863" cy="3890108"/>
          </a:xfrm>
          <a:prstGeom prst="rect">
            <a:avLst/>
          </a:prstGeom>
        </p:spPr>
      </p:pic>
      <p:sp>
        <p:nvSpPr>
          <p:cNvPr id="11" name="Textfeld 10">
            <a:extLst>
              <a:ext uri="{FF2B5EF4-FFF2-40B4-BE49-F238E27FC236}">
                <a16:creationId xmlns="" xmlns:a16="http://schemas.microsoft.com/office/drawing/2014/main" id="{C2CC016E-A102-ECC1-FC5C-9FC6B9A438F5}"/>
              </a:ext>
            </a:extLst>
          </p:cNvPr>
          <p:cNvSpPr txBox="1"/>
          <p:nvPr/>
        </p:nvSpPr>
        <p:spPr>
          <a:xfrm>
            <a:off x="4932041" y="700065"/>
            <a:ext cx="3438573" cy="215444"/>
          </a:xfrm>
          <a:prstGeom prst="rect">
            <a:avLst/>
          </a:prstGeom>
          <a:noFill/>
        </p:spPr>
        <p:txBody>
          <a:bodyPr wrap="square" rtlCol="0">
            <a:spAutoFit/>
          </a:bodyPr>
          <a:lstStyle/>
          <a:p>
            <a:r>
              <a:rPr lang="de-DE" sz="800" b="1" i="1" dirty="0">
                <a:latin typeface="Cambria" panose="02040503050406030204" pitchFamily="18" charset="0"/>
                <a:ea typeface="Cambria" panose="02040503050406030204" pitchFamily="18" charset="0"/>
              </a:rPr>
              <a:t>Short GUT </a:t>
            </a:r>
            <a:r>
              <a:rPr lang="de-DE" sz="800" b="1" i="1" dirty="0" err="1">
                <a:latin typeface="Cambria" panose="02040503050406030204" pitchFamily="18" charset="0"/>
                <a:ea typeface="Cambria" panose="02040503050406030204" pitchFamily="18" charset="0"/>
              </a:rPr>
              <a:t>patch</a:t>
            </a:r>
            <a:r>
              <a:rPr lang="de-DE" sz="800" b="1" i="1" dirty="0">
                <a:latin typeface="Cambria" panose="02040503050406030204" pitchFamily="18" charset="0"/>
                <a:ea typeface="Cambria" panose="02040503050406030204" pitchFamily="18" charset="0"/>
              </a:rPr>
              <a:t> </a:t>
            </a:r>
            <a:r>
              <a:rPr lang="de-DE" sz="800" b="1" i="1" dirty="0" err="1">
                <a:latin typeface="Cambria" panose="02040503050406030204" pitchFamily="18" charset="0"/>
                <a:ea typeface="Cambria" panose="02040503050406030204" pitchFamily="18" charset="0"/>
              </a:rPr>
              <a:t>leaving</a:t>
            </a:r>
            <a:r>
              <a:rPr lang="de-DE" sz="800" b="1" i="1" dirty="0">
                <a:latin typeface="Cambria" panose="02040503050406030204" pitchFamily="18" charset="0"/>
                <a:ea typeface="Cambria" panose="02040503050406030204" pitchFamily="18" charset="0"/>
              </a:rPr>
              <a:t> &gt; </a:t>
            </a:r>
            <a:r>
              <a:rPr lang="de-DE" sz="800" b="1" i="1" dirty="0" err="1">
                <a:latin typeface="Cambria" panose="02040503050406030204" pitchFamily="18" charset="0"/>
                <a:ea typeface="Cambria" panose="02040503050406030204" pitchFamily="18" charset="0"/>
              </a:rPr>
              <a:t>long</a:t>
            </a:r>
            <a:r>
              <a:rPr lang="de-DE" sz="800" b="1" i="1" dirty="0">
                <a:latin typeface="Cambria" panose="02040503050406030204" pitchFamily="18" charset="0"/>
                <a:ea typeface="Cambria" panose="02040503050406030204" pitchFamily="18" charset="0"/>
              </a:rPr>
              <a:t> GUT </a:t>
            </a:r>
            <a:r>
              <a:rPr lang="de-DE" sz="800" b="1" i="1" dirty="0" err="1">
                <a:latin typeface="Cambria" panose="02040503050406030204" pitchFamily="18" charset="0"/>
                <a:ea typeface="Cambria" panose="02040503050406030204" pitchFamily="18" charset="0"/>
              </a:rPr>
              <a:t>patch</a:t>
            </a:r>
            <a:r>
              <a:rPr lang="de-DE" sz="800" b="1" i="1" dirty="0">
                <a:latin typeface="Cambria" panose="02040503050406030204" pitchFamily="18" charset="0"/>
                <a:ea typeface="Cambria" panose="02040503050406030204" pitchFamily="18" charset="0"/>
              </a:rPr>
              <a:t> </a:t>
            </a:r>
            <a:r>
              <a:rPr lang="de-DE" sz="800" b="1" i="1" dirty="0" err="1">
                <a:latin typeface="Cambria" panose="02040503050406030204" pitchFamily="18" charset="0"/>
                <a:ea typeface="Cambria" panose="02040503050406030204" pitchFamily="18" charset="0"/>
              </a:rPr>
              <a:t>leaving</a:t>
            </a:r>
            <a:endParaRPr lang="de-DE" sz="800" b="1" dirty="0">
              <a:latin typeface="Cambria" panose="02040503050406030204" pitchFamily="18" charset="0"/>
              <a:ea typeface="Cambria" panose="02040503050406030204" pitchFamily="18" charset="0"/>
            </a:endParaRPr>
          </a:p>
        </p:txBody>
      </p:sp>
      <p:pic>
        <p:nvPicPr>
          <p:cNvPr id="12" name="Grafik 16">
            <a:extLst>
              <a:ext uri="{FF2B5EF4-FFF2-40B4-BE49-F238E27FC236}">
                <a16:creationId xmlns="" xmlns:a16="http://schemas.microsoft.com/office/drawing/2014/main" id="{F4D58456-AC82-C7D7-6F62-659EA7D732B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p:blipFill>
        <p:spPr>
          <a:xfrm>
            <a:off x="36571" y="1664150"/>
            <a:ext cx="2842314" cy="2131736"/>
          </a:xfrm>
          <a:prstGeom prst="rect">
            <a:avLst/>
          </a:prstGeom>
        </p:spPr>
      </p:pic>
      <p:sp>
        <p:nvSpPr>
          <p:cNvPr id="13" name="Textfeld 18">
            <a:extLst>
              <a:ext uri="{FF2B5EF4-FFF2-40B4-BE49-F238E27FC236}">
                <a16:creationId xmlns="" xmlns:a16="http://schemas.microsoft.com/office/drawing/2014/main" id="{FB1999D9-48C9-9A69-8E27-21304BC65D76}"/>
              </a:ext>
            </a:extLst>
          </p:cNvPr>
          <p:cNvSpPr txBox="1"/>
          <p:nvPr/>
        </p:nvSpPr>
        <p:spPr>
          <a:xfrm>
            <a:off x="2380517" y="2874372"/>
            <a:ext cx="657552" cy="215444"/>
          </a:xfrm>
          <a:prstGeom prst="rect">
            <a:avLst/>
          </a:prstGeom>
          <a:noFill/>
        </p:spPr>
        <p:txBody>
          <a:bodyPr wrap="none" rtlCol="0">
            <a:spAutoFit/>
          </a:bodyPr>
          <a:lstStyle/>
          <a:p>
            <a:r>
              <a:rPr lang="de-DE" sz="800" b="1" dirty="0" err="1">
                <a:latin typeface="Cambria" panose="02040503050406030204" pitchFamily="18" charset="0"/>
                <a:ea typeface="Cambria" panose="02040503050406030204" pitchFamily="18" charset="0"/>
              </a:rPr>
              <a:t>short</a:t>
            </a:r>
            <a:r>
              <a:rPr lang="de-DE" sz="800" b="1" dirty="0">
                <a:latin typeface="Cambria" panose="02040503050406030204" pitchFamily="18" charset="0"/>
                <a:ea typeface="Cambria" panose="02040503050406030204" pitchFamily="18" charset="0"/>
              </a:rPr>
              <a:t> GUT</a:t>
            </a:r>
          </a:p>
        </p:txBody>
      </p:sp>
      <p:sp>
        <p:nvSpPr>
          <p:cNvPr id="14" name="Rechteck 19">
            <a:extLst>
              <a:ext uri="{FF2B5EF4-FFF2-40B4-BE49-F238E27FC236}">
                <a16:creationId xmlns="" xmlns:a16="http://schemas.microsoft.com/office/drawing/2014/main" id="{73C6FF66-0E13-A709-C6AF-ADB2D4A98C37}"/>
              </a:ext>
            </a:extLst>
          </p:cNvPr>
          <p:cNvSpPr/>
          <p:nvPr/>
        </p:nvSpPr>
        <p:spPr>
          <a:xfrm>
            <a:off x="611560" y="1905897"/>
            <a:ext cx="343405" cy="857250"/>
          </a:xfrm>
          <a:prstGeom prst="rect">
            <a:avLst/>
          </a:prstGeom>
          <a:solidFill>
            <a:srgbClr val="FFFF00">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5" name="Rechteck 20">
            <a:extLst>
              <a:ext uri="{FF2B5EF4-FFF2-40B4-BE49-F238E27FC236}">
                <a16:creationId xmlns="" xmlns:a16="http://schemas.microsoft.com/office/drawing/2014/main" id="{DA91CEB9-E1E2-7D0F-CEA5-6544A4E1B107}"/>
              </a:ext>
            </a:extLst>
          </p:cNvPr>
          <p:cNvSpPr/>
          <p:nvPr/>
        </p:nvSpPr>
        <p:spPr>
          <a:xfrm>
            <a:off x="611560" y="2778421"/>
            <a:ext cx="343405" cy="711652"/>
          </a:xfrm>
          <a:prstGeom prst="rect">
            <a:avLst/>
          </a:prstGeom>
          <a:solidFill>
            <a:srgbClr val="F16043">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Textfeld 21">
            <a:extLst>
              <a:ext uri="{FF2B5EF4-FFF2-40B4-BE49-F238E27FC236}">
                <a16:creationId xmlns="" xmlns:a16="http://schemas.microsoft.com/office/drawing/2014/main" id="{6E9500DC-B69C-6EFF-C4DD-DD6664C8ABD8}"/>
              </a:ext>
            </a:extLst>
          </p:cNvPr>
          <p:cNvSpPr txBox="1"/>
          <p:nvPr/>
        </p:nvSpPr>
        <p:spPr>
          <a:xfrm>
            <a:off x="2378425" y="2280131"/>
            <a:ext cx="612668" cy="215444"/>
          </a:xfrm>
          <a:prstGeom prst="rect">
            <a:avLst/>
          </a:prstGeom>
          <a:noFill/>
        </p:spPr>
        <p:txBody>
          <a:bodyPr wrap="none" rtlCol="0">
            <a:spAutoFit/>
          </a:bodyPr>
          <a:lstStyle/>
          <a:p>
            <a:r>
              <a:rPr lang="de-DE" sz="800" b="1" dirty="0" err="1">
                <a:latin typeface="Cambria" panose="02040503050406030204" pitchFamily="18" charset="0"/>
                <a:ea typeface="Cambria" panose="02040503050406030204" pitchFamily="18" charset="0"/>
              </a:rPr>
              <a:t>long</a:t>
            </a:r>
            <a:r>
              <a:rPr lang="de-DE" sz="800" b="1" dirty="0">
                <a:latin typeface="Cambria" panose="02040503050406030204" pitchFamily="18" charset="0"/>
                <a:ea typeface="Cambria" panose="02040503050406030204" pitchFamily="18" charset="0"/>
              </a:rPr>
              <a:t> GUT</a:t>
            </a:r>
          </a:p>
        </p:txBody>
      </p:sp>
      <p:sp>
        <p:nvSpPr>
          <p:cNvPr id="17" name="Rechteck 22">
            <a:extLst>
              <a:ext uri="{FF2B5EF4-FFF2-40B4-BE49-F238E27FC236}">
                <a16:creationId xmlns="" xmlns:a16="http://schemas.microsoft.com/office/drawing/2014/main" id="{5D96812E-3B12-4E85-444E-96AB55455262}"/>
              </a:ext>
            </a:extLst>
          </p:cNvPr>
          <p:cNvSpPr/>
          <p:nvPr/>
        </p:nvSpPr>
        <p:spPr>
          <a:xfrm>
            <a:off x="1319688" y="1913534"/>
            <a:ext cx="343405" cy="857250"/>
          </a:xfrm>
          <a:prstGeom prst="rect">
            <a:avLst/>
          </a:prstGeom>
          <a:solidFill>
            <a:srgbClr val="FFFF00">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8" name="Rechteck 23">
            <a:extLst>
              <a:ext uri="{FF2B5EF4-FFF2-40B4-BE49-F238E27FC236}">
                <a16:creationId xmlns="" xmlns:a16="http://schemas.microsoft.com/office/drawing/2014/main" id="{78C06E84-6888-5294-4D11-8A89D8F0E718}"/>
              </a:ext>
            </a:extLst>
          </p:cNvPr>
          <p:cNvSpPr/>
          <p:nvPr/>
        </p:nvSpPr>
        <p:spPr>
          <a:xfrm>
            <a:off x="2066378" y="1921171"/>
            <a:ext cx="343405" cy="857250"/>
          </a:xfrm>
          <a:prstGeom prst="rect">
            <a:avLst/>
          </a:prstGeom>
          <a:solidFill>
            <a:srgbClr val="FFFF00">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9" name="Rechteck 24">
            <a:extLst>
              <a:ext uri="{FF2B5EF4-FFF2-40B4-BE49-F238E27FC236}">
                <a16:creationId xmlns="" xmlns:a16="http://schemas.microsoft.com/office/drawing/2014/main" id="{AF79007B-1A10-4737-8B78-43A5A495DAD6}"/>
              </a:ext>
            </a:extLst>
          </p:cNvPr>
          <p:cNvSpPr/>
          <p:nvPr/>
        </p:nvSpPr>
        <p:spPr>
          <a:xfrm>
            <a:off x="1311360" y="2778421"/>
            <a:ext cx="343405" cy="711652"/>
          </a:xfrm>
          <a:prstGeom prst="rect">
            <a:avLst/>
          </a:prstGeom>
          <a:solidFill>
            <a:srgbClr val="F16043">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0" name="Rechteck 25">
            <a:extLst>
              <a:ext uri="{FF2B5EF4-FFF2-40B4-BE49-F238E27FC236}">
                <a16:creationId xmlns="" xmlns:a16="http://schemas.microsoft.com/office/drawing/2014/main" id="{1F8B1F97-A1DE-C72C-F6FD-F5C5A9D95FFC}"/>
              </a:ext>
            </a:extLst>
          </p:cNvPr>
          <p:cNvSpPr/>
          <p:nvPr/>
        </p:nvSpPr>
        <p:spPr>
          <a:xfrm>
            <a:off x="2066378" y="2787358"/>
            <a:ext cx="343405" cy="711652"/>
          </a:xfrm>
          <a:prstGeom prst="rect">
            <a:avLst/>
          </a:prstGeom>
          <a:solidFill>
            <a:srgbClr val="F16043">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cxnSp>
        <p:nvCxnSpPr>
          <p:cNvPr id="21" name="Gerade Verbindung mit Pfeil 27">
            <a:extLst>
              <a:ext uri="{FF2B5EF4-FFF2-40B4-BE49-F238E27FC236}">
                <a16:creationId xmlns="" xmlns:a16="http://schemas.microsoft.com/office/drawing/2014/main" id="{7F7E9AA5-EBCF-A5ED-36CD-771B97A5D579}"/>
              </a:ext>
            </a:extLst>
          </p:cNvPr>
          <p:cNvCxnSpPr/>
          <p:nvPr/>
        </p:nvCxnSpPr>
        <p:spPr>
          <a:xfrm>
            <a:off x="2946209" y="2643758"/>
            <a:ext cx="685548" cy="0"/>
          </a:xfrm>
          <a:prstGeom prst="straightConnector1">
            <a:avLst/>
          </a:prstGeom>
          <a:ln w="57150">
            <a:solidFill>
              <a:srgbClr val="585959"/>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8">
            <a:extLst>
              <a:ext uri="{FF2B5EF4-FFF2-40B4-BE49-F238E27FC236}">
                <a16:creationId xmlns="" xmlns:a16="http://schemas.microsoft.com/office/drawing/2014/main" id="{6BA5F772-215E-0798-314E-A6A676DD81DA}"/>
              </a:ext>
            </a:extLst>
          </p:cNvPr>
          <p:cNvSpPr/>
          <p:nvPr/>
        </p:nvSpPr>
        <p:spPr>
          <a:xfrm>
            <a:off x="6190314" y="717360"/>
            <a:ext cx="253926" cy="165402"/>
          </a:xfrm>
          <a:prstGeom prst="rect">
            <a:avLst/>
          </a:prstGeom>
          <a:solidFill>
            <a:srgbClr val="FFFF00">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3" name="Rechteck 29">
            <a:extLst>
              <a:ext uri="{FF2B5EF4-FFF2-40B4-BE49-F238E27FC236}">
                <a16:creationId xmlns="" xmlns:a16="http://schemas.microsoft.com/office/drawing/2014/main" id="{A18CBE6B-6E9B-665E-0910-68A979A2573B}"/>
              </a:ext>
            </a:extLst>
          </p:cNvPr>
          <p:cNvSpPr/>
          <p:nvPr/>
        </p:nvSpPr>
        <p:spPr>
          <a:xfrm>
            <a:off x="4960964" y="717360"/>
            <a:ext cx="343405" cy="165402"/>
          </a:xfrm>
          <a:prstGeom prst="rect">
            <a:avLst/>
          </a:prstGeom>
          <a:solidFill>
            <a:srgbClr val="F16043">
              <a:alpha val="31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800"/>
          </a:p>
        </p:txBody>
      </p:sp>
    </p:spTree>
    <p:extLst>
      <p:ext uri="{BB962C8B-B14F-4D97-AF65-F5344CB8AC3E}">
        <p14:creationId xmlns:p14="http://schemas.microsoft.com/office/powerpoint/2010/main" val="2826238611"/>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1683</TotalTime>
  <Words>3319</Words>
  <Application>Microsoft Office PowerPoint</Application>
  <PresentationFormat>On-screen Show (16:9)</PresentationFormat>
  <Paragraphs>436</Paragraphs>
  <Slides>31</Slides>
  <Notes>31</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vt:lpstr>
      <vt:lpstr>Arial Nova</vt:lpstr>
      <vt:lpstr>Calibri</vt:lpstr>
      <vt:lpstr>Cambria</vt:lpstr>
      <vt:lpstr>DejaVu Sans</vt:lpstr>
      <vt:lpstr>Lucida Sans</vt:lpstr>
      <vt:lpstr>Mongolian Baiti</vt:lpstr>
      <vt:lpstr>Noto Sans SC Regular</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FORAGING INTERIM REPORT</dc:title>
  <dc:creator>Parthiban</dc:creator>
  <cp:lastModifiedBy>Vishal Kannan</cp:lastModifiedBy>
  <cp:revision>487</cp:revision>
  <dcterms:created xsi:type="dcterms:W3CDTF">2020-10-01T23:29:16Z</dcterms:created>
  <dcterms:modified xsi:type="dcterms:W3CDTF">2023-06-20T11:02:28Z</dcterms:modified>
</cp:coreProperties>
</file>